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1" r:id="rId1"/>
  </p:sldMasterIdLst>
  <p:sldIdLst>
    <p:sldId id="256" r:id="rId2"/>
    <p:sldId id="259" r:id="rId3"/>
    <p:sldId id="260" r:id="rId4"/>
    <p:sldId id="272" r:id="rId5"/>
    <p:sldId id="271" r:id="rId6"/>
    <p:sldId id="273" r:id="rId7"/>
    <p:sldId id="274" r:id="rId8"/>
    <p:sldId id="266" r:id="rId9"/>
    <p:sldId id="267" r:id="rId10"/>
    <p:sldId id="268" r:id="rId11"/>
    <p:sldId id="261" r:id="rId12"/>
    <p:sldId id="269"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6" d="100"/>
          <a:sy n="76" d="100"/>
        </p:scale>
        <p:origin x="126"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cap="all"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3600" b="0">
                <a:latin typeface="BIZ UDPゴシック" panose="020B0400000000000000" pitchFamily="50" charset="-128"/>
                <a:ea typeface="BIZ UDPゴシック" panose="020B0400000000000000" pitchFamily="50" charset="-128"/>
              </a:rPr>
              <a:t>参加男女比</a:t>
            </a:r>
          </a:p>
        </c:rich>
      </c:tx>
      <c:overlay val="0"/>
      <c:spPr>
        <a:noFill/>
        <a:ln>
          <a:noFill/>
        </a:ln>
        <a:effectLst/>
      </c:spPr>
      <c:txPr>
        <a:bodyPr rot="0" spcFirstLastPara="1" vertOverflow="ellipsis" vert="horz" wrap="square" anchor="ctr" anchorCtr="1"/>
        <a:lstStyle/>
        <a:p>
          <a:pPr>
            <a:defRPr sz="3600" b="0" i="0" u="none" strike="noStrike" kern="1200" cap="all"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727272727272728E-2"/>
          <c:y val="0.27123293456711811"/>
          <c:w val="0.94169610901867706"/>
          <c:h val="0.67595855387036474"/>
        </c:manualLayout>
      </c:layout>
      <c:pie3DChart>
        <c:varyColors val="1"/>
        <c:ser>
          <c:idx val="0"/>
          <c:order val="0"/>
          <c:tx>
            <c:strRef>
              <c:f>Sheet1!$B$1</c:f>
              <c:strCache>
                <c:ptCount val="1"/>
                <c:pt idx="0">
                  <c:v>参加男女比</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C76-47F0-88CD-AFAA03E711A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AC76-47F0-88CD-AFAA03E711A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C76-47F0-88CD-AFAA03E711A7}"/>
              </c:ext>
            </c:extLst>
          </c:dPt>
          <c:dLbls>
            <c:dLbl>
              <c:idx val="0"/>
              <c:spPr>
                <a:noFill/>
                <a:ln>
                  <a:noFill/>
                </a:ln>
                <a:effectLst/>
              </c:spPr>
              <c:txPr>
                <a:bodyPr rot="0" spcFirstLastPara="1" vertOverflow="ellipsis" vert="horz" wrap="square" lIns="38100" tIns="19050" rIns="38100" bIns="19050" anchor="ctr" anchorCtr="1">
                  <a:spAutoFit/>
                </a:bodyPr>
                <a:lstStyle/>
                <a:p>
                  <a:pPr>
                    <a:defRPr sz="360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01-AC76-47F0-88CD-AFAA03E711A7}"/>
                </c:ext>
              </c:extLst>
            </c:dLbl>
            <c:dLbl>
              <c:idx val="1"/>
              <c:spPr>
                <a:noFill/>
                <a:ln>
                  <a:noFill/>
                </a:ln>
                <a:effectLst/>
              </c:spPr>
              <c:txPr>
                <a:bodyPr rot="0" spcFirstLastPara="1" vertOverflow="ellipsis" vert="horz" wrap="square" lIns="38100" tIns="19050" rIns="38100" bIns="19050" anchor="ctr" anchorCtr="1">
                  <a:spAutoFit/>
                </a:bodyPr>
                <a:lstStyle/>
                <a:p>
                  <a:pPr>
                    <a:defRPr sz="3600" b="1" i="0" u="none" strike="noStrike" kern="1200" spc="0" baseline="0">
                      <a:solidFill>
                        <a:schemeClr val="accent2"/>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02-AC76-47F0-88CD-AFAA03E711A7}"/>
                </c:ext>
              </c:extLst>
            </c:dLbl>
            <c:dLbl>
              <c:idx val="2"/>
              <c:spPr>
                <a:noFill/>
                <a:ln>
                  <a:noFill/>
                </a:ln>
                <a:effectLst/>
              </c:spPr>
              <c:txPr>
                <a:bodyPr rot="0" spcFirstLastPara="1" vertOverflow="ellipsis" vert="horz" wrap="square" lIns="38100" tIns="19050" rIns="38100" bIns="19050" anchor="ctr" anchorCtr="1">
                  <a:spAutoFit/>
                </a:bodyPr>
                <a:lstStyle/>
                <a:p>
                  <a:pPr>
                    <a:defRPr sz="3600" b="1" i="0" u="none" strike="noStrike" kern="1200" spc="0" baseline="0">
                      <a:solidFill>
                        <a:schemeClr val="accent3"/>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03-AC76-47F0-88CD-AFAA03E711A7}"/>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男性</c:v>
                </c:pt>
                <c:pt idx="1">
                  <c:v>女性</c:v>
                </c:pt>
              </c:strCache>
            </c:strRef>
          </c:cat>
          <c:val>
            <c:numRef>
              <c:f>Sheet1!$B$2:$B$4</c:f>
              <c:numCache>
                <c:formatCode>General</c:formatCode>
                <c:ptCount val="3"/>
                <c:pt idx="0">
                  <c:v>3</c:v>
                </c:pt>
                <c:pt idx="1">
                  <c:v>36</c:v>
                </c:pt>
              </c:numCache>
            </c:numRef>
          </c:val>
          <c:extLst>
            <c:ext xmlns:c16="http://schemas.microsoft.com/office/drawing/2014/chart" uri="{C3380CC4-5D6E-409C-BE32-E72D297353CC}">
              <c16:uniqueId val="{00000000-AC76-47F0-88CD-AFAA03E711A7}"/>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ja-JP" altLang="en-US" dirty="0">
                <a:latin typeface="BIZ UDPゴシック" panose="020B0400000000000000" pitchFamily="50" charset="-128"/>
                <a:ea typeface="BIZ UDPゴシック" panose="020B0400000000000000" pitchFamily="50" charset="-128"/>
              </a:rPr>
              <a:t>受診歴内訳</a:t>
            </a:r>
          </a:p>
        </c:rich>
      </c:tx>
      <c:layout>
        <c:manualLayout>
          <c:xMode val="edge"/>
          <c:yMode val="edge"/>
          <c:x val="0.16717887709688464"/>
          <c:y val="0.13859655818586436"/>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ja-JP"/>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695652173913045E-2"/>
          <c:y val="0.20864362794456923"/>
          <c:w val="0.82608695652173914"/>
          <c:h val="0.61331806067379691"/>
        </c:manualLayout>
      </c:layout>
      <c:pie3DChart>
        <c:varyColors val="1"/>
        <c:ser>
          <c:idx val="0"/>
          <c:order val="0"/>
          <c:tx>
            <c:strRef>
              <c:f>Sheet1!$B$1</c:f>
              <c:strCache>
                <c:ptCount val="1"/>
                <c:pt idx="0">
                  <c:v>受診歴内訳</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96E-44E8-8D49-081810891AC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96E-44E8-8D49-081810891AC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96E-44E8-8D49-081810891AC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96E-44E8-8D49-081810891AC5}"/>
              </c:ext>
            </c:extLst>
          </c:dPt>
          <c:dLbls>
            <c:delete val="1"/>
          </c:dLbls>
          <c:cat>
            <c:strRef>
              <c:f>Sheet1!$A$2:$A$5</c:f>
              <c:strCache>
                <c:ptCount val="4"/>
                <c:pt idx="0">
                  <c:v>内科・外科定期</c:v>
                </c:pt>
                <c:pt idx="1">
                  <c:v>他科受診</c:v>
                </c:pt>
                <c:pt idx="2">
                  <c:v>過去履歴</c:v>
                </c:pt>
                <c:pt idx="3">
                  <c:v>受診歴なし</c:v>
                </c:pt>
              </c:strCache>
            </c:strRef>
          </c:cat>
          <c:val>
            <c:numRef>
              <c:f>Sheet1!$B$2:$B$5</c:f>
              <c:numCache>
                <c:formatCode>General</c:formatCode>
                <c:ptCount val="4"/>
                <c:pt idx="0">
                  <c:v>19</c:v>
                </c:pt>
                <c:pt idx="1">
                  <c:v>6</c:v>
                </c:pt>
                <c:pt idx="2">
                  <c:v>10</c:v>
                </c:pt>
                <c:pt idx="3">
                  <c:v>4</c:v>
                </c:pt>
              </c:numCache>
            </c:numRef>
          </c:val>
          <c:extLst>
            <c:ext xmlns:c16="http://schemas.microsoft.com/office/drawing/2014/chart" uri="{C3380CC4-5D6E-409C-BE32-E72D297353CC}">
              <c16:uniqueId val="{00000000-068A-437D-8D83-A5816EBB23E9}"/>
            </c:ext>
          </c:extLst>
        </c:ser>
        <c:dLbls>
          <c:dLblPos val="outEnd"/>
          <c:showLegendKey val="0"/>
          <c:showVal val="0"/>
          <c:showCatName val="1"/>
          <c:showSerName val="0"/>
          <c:showPercent val="0"/>
          <c:showBubbleSize val="0"/>
          <c:showLeaderLines val="1"/>
        </c:dLbls>
      </c:pie3DChart>
      <c:spPr>
        <a:noFill/>
        <a:ln>
          <a:noFill/>
        </a:ln>
        <a:effectLst/>
      </c:spPr>
    </c:plotArea>
    <c:legend>
      <c:legendPos val="b"/>
      <c:layout>
        <c:manualLayout>
          <c:xMode val="edge"/>
          <c:yMode val="edge"/>
          <c:x val="2.3363060595686415E-2"/>
          <c:y val="0.78805211237498485"/>
          <c:w val="0.9510999657651491"/>
          <c:h val="0.13615001131628054"/>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cap="all" baseline="0">
                <a:solidFill>
                  <a:schemeClr val="tx1">
                    <a:lumMod val="65000"/>
                    <a:lumOff val="35000"/>
                  </a:schemeClr>
                </a:solidFill>
                <a:latin typeface="+mn-lt"/>
                <a:ea typeface="+mn-ea"/>
                <a:cs typeface="+mn-cs"/>
              </a:defRPr>
            </a:pPr>
            <a:r>
              <a:rPr lang="ja-JP" altLang="en-US" b="0" dirty="0">
                <a:latin typeface="BIZ UDPゴシック" panose="020B0400000000000000" pitchFamily="50" charset="-128"/>
                <a:ea typeface="BIZ UDPゴシック" panose="020B0400000000000000" pitchFamily="50" charset="-128"/>
              </a:rPr>
              <a:t>参加していない期間</a:t>
            </a:r>
          </a:p>
        </c:rich>
      </c:tx>
      <c:layout>
        <c:manualLayout>
          <c:xMode val="edge"/>
          <c:yMode val="edge"/>
          <c:x val="6.5794993280417949E-2"/>
          <c:y val="2.4326374340822101E-4"/>
        </c:manualLayout>
      </c:layout>
      <c:overlay val="0"/>
      <c:spPr>
        <a:noFill/>
        <a:ln>
          <a:noFill/>
        </a:ln>
        <a:effectLst/>
      </c:spPr>
      <c:txPr>
        <a:bodyPr rot="0" spcFirstLastPara="1" vertOverflow="ellipsis" vert="horz" wrap="square" anchor="ctr" anchorCtr="1"/>
        <a:lstStyle/>
        <a:p>
          <a:pPr>
            <a:defRPr sz="3200" b="1" i="0" u="none" strike="noStrike" kern="1200" cap="all" baseline="0">
              <a:solidFill>
                <a:schemeClr val="tx1">
                  <a:lumMod val="65000"/>
                  <a:lumOff val="35000"/>
                </a:schemeClr>
              </a:solidFill>
              <a:latin typeface="+mn-lt"/>
              <a:ea typeface="+mn-ea"/>
              <a:cs typeface="+mn-cs"/>
            </a:defRPr>
          </a:pPr>
          <a:endParaRPr lang="ja-JP"/>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283108379121479E-2"/>
          <c:y val="3.5524006356938892E-2"/>
          <c:w val="0.87314532220914276"/>
          <c:h val="0.96447600994384364"/>
        </c:manualLayout>
      </c:layout>
      <c:pie3DChart>
        <c:varyColors val="1"/>
        <c:ser>
          <c:idx val="0"/>
          <c:order val="0"/>
          <c:tx>
            <c:strRef>
              <c:f>Sheet1!$B$1</c:f>
              <c:strCache>
                <c:ptCount val="1"/>
                <c:pt idx="0">
                  <c:v>参加していない期間</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91F-42B5-A919-599F220449DA}"/>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291F-42B5-A919-599F220449DA}"/>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91F-42B5-A919-599F220449DA}"/>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291F-42B5-A919-599F220449DA}"/>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91F-42B5-A919-599F220449DA}"/>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291F-42B5-A919-599F220449DA}"/>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291F-42B5-A919-599F220449DA}"/>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291F-42B5-A919-599F220449DA}"/>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01-291F-42B5-A919-599F220449DA}"/>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02-291F-42B5-A919-599F220449DA}"/>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03-291F-42B5-A919-599F220449DA}"/>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04-291F-42B5-A919-599F220449DA}"/>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05-291F-42B5-A919-599F220449DA}"/>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06-291F-42B5-A919-599F220449DA}"/>
                </c:ext>
              </c:extLst>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lumMod val="60000"/>
                        </a:schemeClr>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07-291F-42B5-A919-599F220449DA}"/>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lumMod val="60000"/>
                        </a:schemeClr>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08-291F-42B5-A919-599F220449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３か月</c:v>
                </c:pt>
                <c:pt idx="1">
                  <c:v>４か月</c:v>
                </c:pt>
                <c:pt idx="2">
                  <c:v>５か月</c:v>
                </c:pt>
                <c:pt idx="3">
                  <c:v>６か月</c:v>
                </c:pt>
                <c:pt idx="4">
                  <c:v>７か月</c:v>
                </c:pt>
                <c:pt idx="5">
                  <c:v>８か月</c:v>
                </c:pt>
                <c:pt idx="6">
                  <c:v>９か月</c:v>
                </c:pt>
                <c:pt idx="7">
                  <c:v>１０か月</c:v>
                </c:pt>
              </c:strCache>
            </c:strRef>
          </c:cat>
          <c:val>
            <c:numRef>
              <c:f>Sheet1!$B$2:$B$9</c:f>
              <c:numCache>
                <c:formatCode>General</c:formatCode>
                <c:ptCount val="8"/>
                <c:pt idx="0">
                  <c:v>4</c:v>
                </c:pt>
                <c:pt idx="1">
                  <c:v>0</c:v>
                </c:pt>
                <c:pt idx="2">
                  <c:v>2</c:v>
                </c:pt>
                <c:pt idx="3">
                  <c:v>2</c:v>
                </c:pt>
                <c:pt idx="4">
                  <c:v>1</c:v>
                </c:pt>
                <c:pt idx="5">
                  <c:v>2</c:v>
                </c:pt>
                <c:pt idx="6">
                  <c:v>2</c:v>
                </c:pt>
                <c:pt idx="7">
                  <c:v>2</c:v>
                </c:pt>
              </c:numCache>
            </c:numRef>
          </c:val>
          <c:extLst>
            <c:ext xmlns:c16="http://schemas.microsoft.com/office/drawing/2014/chart" uri="{C3380CC4-5D6E-409C-BE32-E72D297353CC}">
              <c16:uniqueId val="{00000000-291F-42B5-A919-599F220449DA}"/>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0.74151</cdr:x>
      <cdr:y>0</cdr:y>
    </cdr:from>
    <cdr:to>
      <cdr:x>0.93705</cdr:x>
      <cdr:y>0.25865</cdr:y>
    </cdr:to>
    <cdr:pic>
      <cdr:nvPicPr>
        <cdr:cNvPr id="2" name="図 1">
          <a:extLst xmlns:a="http://schemas.openxmlformats.org/drawingml/2006/main">
            <a:ext uri="{FF2B5EF4-FFF2-40B4-BE49-F238E27FC236}">
              <a16:creationId xmlns:a16="http://schemas.microsoft.com/office/drawing/2014/main" id="{56400A64-B7AE-4F8D-9786-36DD0C8DAB7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331905" y="0"/>
          <a:ext cx="1142332" cy="1646826"/>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8547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9/25/2019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9735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9/25/2019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9562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70626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7DE6118-2437-4B30-8E3C-4D2BE6020583}"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6491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87DE6118-2437-4B30-8E3C-4D2BE6020583}" type="datetimeFigureOut">
              <a:rPr lang="en-US" smtClean="0"/>
              <a:pPr/>
              <a:t>9/25/2019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5156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Date Placeholder 1"/>
          <p:cNvSpPr>
            <a:spLocks noGrp="1"/>
          </p:cNvSpPr>
          <p:nvPr>
            <p:ph type="dt" sz="half" idx="10"/>
          </p:nvPr>
        </p:nvSpPr>
        <p:spPr/>
        <p:txBody>
          <a:bodyPr/>
          <a:lstStyle/>
          <a:p>
            <a:fld id="{87DE6118-2437-4B30-8E3C-4D2BE6020583}" type="datetimeFigureOut">
              <a:rPr lang="en-US" smtClean="0"/>
              <a:pPr/>
              <a:t>9/25/2019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153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2" name="Date Placeholder 1"/>
          <p:cNvSpPr>
            <a:spLocks noGrp="1"/>
          </p:cNvSpPr>
          <p:nvPr>
            <p:ph type="dt" sz="half" idx="10"/>
          </p:nvPr>
        </p:nvSpPr>
        <p:spPr/>
        <p:txBody>
          <a:bodyPr/>
          <a:lstStyle/>
          <a:p>
            <a:fld id="{87DE6118-2437-4B30-8E3C-4D2BE6020583}" type="datetimeFigureOut">
              <a:rPr lang="en-US" smtClean="0"/>
              <a:t>9/25/2019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0140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DE6118-2437-4B30-8E3C-4D2BE6020583}" type="datetimeFigureOut">
              <a:rPr lang="en-US" smtClean="0"/>
              <a:t>9/25/2019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76866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ja-JP" altLang="en-US"/>
              <a:t>マスター タイトルの書式設定</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87DE6118-2437-4B30-8E3C-4D2BE6020583}" type="datetimeFigureOut">
              <a:rPr lang="en-US" smtClean="0"/>
              <a:pPr/>
              <a:t>9/25/2019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60185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87DE6118-2437-4B30-8E3C-4D2BE6020583}" type="datetimeFigureOut">
              <a:rPr lang="en-US" smtClean="0"/>
              <a:pPr/>
              <a:t>9/25/2019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3185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7DE6118-2437-4B30-8E3C-4D2BE6020583}" type="datetimeFigureOut">
              <a:rPr lang="en-US" smtClean="0"/>
              <a:pPr/>
              <a:t>9/25/2019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0288827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914400" rtl="0" eaLnBrk="1" latinLnBrk="0" hangingPunct="1">
        <a:lnSpc>
          <a:spcPct val="90000"/>
        </a:lnSpc>
        <a:spcBef>
          <a:spcPct val="0"/>
        </a:spcBef>
        <a:buNone/>
        <a:defRPr kumimoji="1"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png"/><Relationship Id="rId5" Type="http://schemas.microsoft.com/office/2007/relationships/hdphoto" Target="../media/hdphoto4.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8.png"/><Relationship Id="rId5" Type="http://schemas.microsoft.com/office/2007/relationships/hdphoto" Target="../media/hdphoto6.wdp"/><Relationship Id="rId10" Type="http://schemas.openxmlformats.org/officeDocument/2006/relationships/image" Target="../media/image1.png"/><Relationship Id="rId4" Type="http://schemas.openxmlformats.org/officeDocument/2006/relationships/image" Target="../media/image7.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hdphoto" Target="../media/hdphoto9.wdp"/><Relationship Id="rId7" Type="http://schemas.openxmlformats.org/officeDocument/2006/relationships/image" Target="../media/image13.jp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0.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C1D334-996A-4C22-B5D6-875BBCC41007}"/>
              </a:ext>
            </a:extLst>
          </p:cNvPr>
          <p:cNvSpPr>
            <a:spLocks noGrp="1"/>
          </p:cNvSpPr>
          <p:nvPr>
            <p:ph type="ctrTitle"/>
          </p:nvPr>
        </p:nvSpPr>
        <p:spPr>
          <a:xfrm>
            <a:off x="947868" y="285006"/>
            <a:ext cx="8679915" cy="3053842"/>
          </a:xfrm>
        </p:spPr>
        <p:txBody>
          <a:bodyPr>
            <a:normAutofit/>
          </a:bodyPr>
          <a:lstStyle/>
          <a:p>
            <a:r>
              <a:rPr kumimoji="1" lang="ja-JP" altLang="en-US" sz="6000" b="1" dirty="0">
                <a:latin typeface="あずきフォント" panose="02000609000000000000" pitchFamily="1" charset="-128"/>
                <a:ea typeface="あずきフォント" panose="02000609000000000000" pitchFamily="1" charset="-128"/>
              </a:rPr>
              <a:t>認知症カフェの運営</a:t>
            </a:r>
          </a:p>
        </p:txBody>
      </p:sp>
      <p:sp>
        <p:nvSpPr>
          <p:cNvPr id="3" name="字幕 2">
            <a:extLst>
              <a:ext uri="{FF2B5EF4-FFF2-40B4-BE49-F238E27FC236}">
                <a16:creationId xmlns:a16="http://schemas.microsoft.com/office/drawing/2014/main" id="{045961A6-1A33-4172-BDDF-C9DCC4DA5BAD}"/>
              </a:ext>
            </a:extLst>
          </p:cNvPr>
          <p:cNvSpPr>
            <a:spLocks noGrp="1"/>
          </p:cNvSpPr>
          <p:nvPr>
            <p:ph type="subTitle" idx="1"/>
          </p:nvPr>
        </p:nvSpPr>
        <p:spPr>
          <a:xfrm>
            <a:off x="1765725" y="3906266"/>
            <a:ext cx="8673427" cy="1322587"/>
          </a:xfrm>
        </p:spPr>
        <p:txBody>
          <a:bodyPr/>
          <a:lstStyle/>
          <a:p>
            <a:r>
              <a:rPr kumimoji="1" lang="ja-JP" altLang="en-US" sz="3200" dirty="0">
                <a:latin typeface="あずきフォント" panose="02000609000000000000" pitchFamily="1" charset="-128"/>
                <a:ea typeface="あずきフォント" panose="02000609000000000000" pitchFamily="1" charset="-128"/>
              </a:rPr>
              <a:t>城南福祉医療協会　　大田病院</a:t>
            </a:r>
            <a:endParaRPr kumimoji="1" lang="en-US" altLang="ja-JP" sz="3200" dirty="0">
              <a:latin typeface="あずきフォント" panose="02000609000000000000" pitchFamily="1" charset="-128"/>
              <a:ea typeface="あずきフォント" panose="02000609000000000000" pitchFamily="1" charset="-128"/>
            </a:endParaRPr>
          </a:p>
          <a:p>
            <a:r>
              <a:rPr lang="ja-JP" altLang="en-US" sz="3200" dirty="0">
                <a:latin typeface="あずきフォント" panose="02000609000000000000" pitchFamily="1" charset="-128"/>
                <a:ea typeface="あずきフォント" panose="02000609000000000000" pitchFamily="1" charset="-128"/>
              </a:rPr>
              <a:t>加藤　千鶴子</a:t>
            </a:r>
            <a:endParaRPr kumimoji="1" lang="ja-JP" altLang="en-US" dirty="0">
              <a:latin typeface="あずきフォント" panose="02000609000000000000" pitchFamily="1" charset="-128"/>
              <a:ea typeface="あずきフォント" panose="02000609000000000000" pitchFamily="1" charset="-128"/>
            </a:endParaRPr>
          </a:p>
        </p:txBody>
      </p:sp>
      <p:pic>
        <p:nvPicPr>
          <p:cNvPr id="4" name="図 3">
            <a:extLst>
              <a:ext uri="{FF2B5EF4-FFF2-40B4-BE49-F238E27FC236}">
                <a16:creationId xmlns:a16="http://schemas.microsoft.com/office/drawing/2014/main" id="{A38328FA-CCC9-47B6-8884-E3DE581E450E}"/>
              </a:ext>
            </a:extLst>
          </p:cNvPr>
          <p:cNvPicPr>
            <a:picLocks noChangeAspect="1"/>
          </p:cNvPicPr>
          <p:nvPr/>
        </p:nvPicPr>
        <p:blipFill>
          <a:blip r:embed="rId2"/>
          <a:stretch>
            <a:fillRect/>
          </a:stretch>
        </p:blipFill>
        <p:spPr>
          <a:xfrm>
            <a:off x="9728429" y="2404398"/>
            <a:ext cx="1421445" cy="2049204"/>
          </a:xfrm>
          <a:prstGeom prst="rect">
            <a:avLst/>
          </a:prstGeom>
        </p:spPr>
      </p:pic>
    </p:spTree>
    <p:extLst>
      <p:ext uri="{BB962C8B-B14F-4D97-AF65-F5344CB8AC3E}">
        <p14:creationId xmlns:p14="http://schemas.microsoft.com/office/powerpoint/2010/main" val="324720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9D97BA-E46F-423E-A172-DB7253C679ED}"/>
              </a:ext>
            </a:extLst>
          </p:cNvPr>
          <p:cNvSpPr>
            <a:spLocks noGrp="1"/>
          </p:cNvSpPr>
          <p:nvPr>
            <p:ph type="title"/>
          </p:nvPr>
        </p:nvSpPr>
        <p:spPr/>
        <p:txBody>
          <a:bodyPr/>
          <a:lstStyle/>
          <a:p>
            <a:endParaRPr kumimoji="1" lang="ja-JP" altLang="en-US"/>
          </a:p>
        </p:txBody>
      </p:sp>
      <p:sp>
        <p:nvSpPr>
          <p:cNvPr id="3" name="テキスト ボックス 2">
            <a:extLst>
              <a:ext uri="{FF2B5EF4-FFF2-40B4-BE49-F238E27FC236}">
                <a16:creationId xmlns:a16="http://schemas.microsoft.com/office/drawing/2014/main" id="{863DCCCF-EE4B-4106-AD6A-BEE077945150}"/>
              </a:ext>
            </a:extLst>
          </p:cNvPr>
          <p:cNvSpPr txBox="1"/>
          <p:nvPr/>
        </p:nvSpPr>
        <p:spPr>
          <a:xfrm>
            <a:off x="5778799" y="248388"/>
            <a:ext cx="6729000" cy="523220"/>
          </a:xfrm>
          <a:prstGeom prst="rect">
            <a:avLst/>
          </a:prstGeom>
          <a:noFill/>
        </p:spPr>
        <p:txBody>
          <a:bodyPr wrap="square" rtlCol="0">
            <a:spAutoFit/>
          </a:bodyPr>
          <a:lstStyle/>
          <a:p>
            <a:r>
              <a:rPr kumimoji="1" lang="en-US" altLang="ja-JP" sz="2800" b="1" dirty="0">
                <a:solidFill>
                  <a:srgbClr val="C00000"/>
                </a:solidFill>
                <a:latin typeface="BIZ UDPゴシック" panose="020B0400000000000000" pitchFamily="50" charset="-128"/>
                <a:ea typeface="BIZ UDPゴシック" panose="020B0400000000000000" pitchFamily="50" charset="-128"/>
              </a:rPr>
              <a:t>2019</a:t>
            </a:r>
            <a:r>
              <a:rPr kumimoji="1" lang="ja-JP" altLang="en-US" sz="2800" b="1" dirty="0">
                <a:solidFill>
                  <a:srgbClr val="C00000"/>
                </a:solidFill>
                <a:latin typeface="BIZ UDPゴシック" panose="020B0400000000000000" pitchFamily="50" charset="-128"/>
                <a:ea typeface="BIZ UDPゴシック" panose="020B0400000000000000" pitchFamily="50" charset="-128"/>
              </a:rPr>
              <a:t>年</a:t>
            </a:r>
            <a:r>
              <a:rPr kumimoji="1" lang="en-US" altLang="ja-JP" sz="2800" b="1" dirty="0">
                <a:solidFill>
                  <a:srgbClr val="C00000"/>
                </a:solidFill>
                <a:latin typeface="BIZ UDPゴシック" panose="020B0400000000000000" pitchFamily="50" charset="-128"/>
                <a:ea typeface="BIZ UDPゴシック" panose="020B0400000000000000" pitchFamily="50" charset="-128"/>
              </a:rPr>
              <a:t>8</a:t>
            </a:r>
            <a:r>
              <a:rPr kumimoji="1" lang="ja-JP" altLang="en-US" sz="2800" b="1" dirty="0">
                <a:solidFill>
                  <a:srgbClr val="C00000"/>
                </a:solidFill>
                <a:latin typeface="BIZ UDPゴシック" panose="020B0400000000000000" pitchFamily="50" charset="-128"/>
                <a:ea typeface="BIZ UDPゴシック" panose="020B0400000000000000" pitchFamily="50" charset="-128"/>
              </a:rPr>
              <a:t>月までの過去１年間の統計</a:t>
            </a:r>
          </a:p>
        </p:txBody>
      </p:sp>
      <p:sp>
        <p:nvSpPr>
          <p:cNvPr id="4" name="テキスト ボックス 3">
            <a:extLst>
              <a:ext uri="{FF2B5EF4-FFF2-40B4-BE49-F238E27FC236}">
                <a16:creationId xmlns:a16="http://schemas.microsoft.com/office/drawing/2014/main" id="{92ED4597-DE96-470E-A521-031A62956746}"/>
              </a:ext>
            </a:extLst>
          </p:cNvPr>
          <p:cNvSpPr txBox="1"/>
          <p:nvPr/>
        </p:nvSpPr>
        <p:spPr>
          <a:xfrm rot="5400000">
            <a:off x="-310166" y="1720487"/>
            <a:ext cx="5514066" cy="4047067"/>
          </a:xfrm>
          <a:prstGeom prst="rect">
            <a:avLst/>
          </a:prstGeom>
          <a:solidFill>
            <a:schemeClr val="bg1"/>
          </a:solidFill>
        </p:spPr>
        <p:txBody>
          <a:bodyPr wrap="square" rtlCol="0">
            <a:spAutoFit/>
          </a:bodyPr>
          <a:lstStyle/>
          <a:p>
            <a:endParaRPr kumimoji="1" lang="ja-JP" altLang="en-US" dirty="0"/>
          </a:p>
        </p:txBody>
      </p:sp>
      <p:graphicFrame>
        <p:nvGraphicFramePr>
          <p:cNvPr id="14" name="グラフ 13">
            <a:extLst>
              <a:ext uri="{FF2B5EF4-FFF2-40B4-BE49-F238E27FC236}">
                <a16:creationId xmlns:a16="http://schemas.microsoft.com/office/drawing/2014/main" id="{974A73FE-6E84-499C-B975-EBC5A86E27C1}"/>
              </a:ext>
            </a:extLst>
          </p:cNvPr>
          <p:cNvGraphicFramePr/>
          <p:nvPr>
            <p:extLst>
              <p:ext uri="{D42A27DB-BD31-4B8C-83A1-F6EECF244321}">
                <p14:modId xmlns:p14="http://schemas.microsoft.com/office/powerpoint/2010/main" val="1513183126"/>
              </p:ext>
            </p:extLst>
          </p:nvPr>
        </p:nvGraphicFramePr>
        <p:xfrm>
          <a:off x="423334" y="1320800"/>
          <a:ext cx="6062133" cy="5537200"/>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a:extLst>
              <a:ext uri="{FF2B5EF4-FFF2-40B4-BE49-F238E27FC236}">
                <a16:creationId xmlns:a16="http://schemas.microsoft.com/office/drawing/2014/main" id="{B5F00123-8C8F-4AE9-98C6-FDB28D8DAEE0}"/>
              </a:ext>
            </a:extLst>
          </p:cNvPr>
          <p:cNvSpPr txBox="1"/>
          <p:nvPr/>
        </p:nvSpPr>
        <p:spPr>
          <a:xfrm>
            <a:off x="6740547" y="1069937"/>
            <a:ext cx="5028119" cy="5170646"/>
          </a:xfrm>
          <a:prstGeom prst="rect">
            <a:avLst/>
          </a:prstGeom>
          <a:noFill/>
        </p:spPr>
        <p:txBody>
          <a:bodyPr wrap="square" rtlCol="0">
            <a:spAutoFit/>
          </a:bodyPr>
          <a:lstStyle/>
          <a:p>
            <a:r>
              <a:rPr kumimoji="1" lang="ja-JP" altLang="en-US" sz="3000" dirty="0">
                <a:latin typeface="BIZ UDPゴシック" panose="020B0400000000000000" pitchFamily="50" charset="-128"/>
                <a:ea typeface="BIZ UDPゴシック" panose="020B0400000000000000" pitchFamily="50" charset="-128"/>
              </a:rPr>
              <a:t>５か月以上参加していない方は全体の</a:t>
            </a:r>
            <a:r>
              <a:rPr kumimoji="1" lang="en-US" altLang="ja-JP" sz="3000" dirty="0">
                <a:solidFill>
                  <a:srgbClr val="C00000"/>
                </a:solidFill>
                <a:latin typeface="BIZ UDPゴシック" panose="020B0400000000000000" pitchFamily="50" charset="-128"/>
                <a:ea typeface="BIZ UDPゴシック" panose="020B0400000000000000" pitchFamily="50" charset="-128"/>
              </a:rPr>
              <a:t>11</a:t>
            </a:r>
            <a:r>
              <a:rPr kumimoji="1" lang="ja-JP" altLang="en-US" sz="3000" dirty="0">
                <a:solidFill>
                  <a:srgbClr val="C00000"/>
                </a:solidFill>
                <a:latin typeface="BIZ UDPゴシック" panose="020B0400000000000000" pitchFamily="50" charset="-128"/>
                <a:ea typeface="BIZ UDPゴシック" panose="020B0400000000000000" pitchFamily="50" charset="-128"/>
              </a:rPr>
              <a:t>名で</a:t>
            </a:r>
            <a:r>
              <a:rPr kumimoji="1" lang="en-US" altLang="ja-JP" sz="3000" dirty="0">
                <a:solidFill>
                  <a:srgbClr val="C00000"/>
                </a:solidFill>
                <a:latin typeface="BIZ UDPゴシック" panose="020B0400000000000000" pitchFamily="50" charset="-128"/>
                <a:ea typeface="BIZ UDPゴシック" panose="020B0400000000000000" pitchFamily="50" charset="-128"/>
              </a:rPr>
              <a:t>28.2</a:t>
            </a:r>
            <a:r>
              <a:rPr kumimoji="1" lang="ja-JP" altLang="en-US" sz="3000" dirty="0">
                <a:solidFill>
                  <a:srgbClr val="C00000"/>
                </a:solidFill>
                <a:latin typeface="BIZ UDPゴシック" panose="020B0400000000000000" pitchFamily="50" charset="-128"/>
                <a:ea typeface="BIZ UDPゴシック" panose="020B0400000000000000" pitchFamily="50" charset="-128"/>
              </a:rPr>
              <a:t>％</a:t>
            </a:r>
            <a:r>
              <a:rPr kumimoji="1" lang="ja-JP" altLang="en-US" sz="3000" dirty="0">
                <a:latin typeface="BIZ UDPゴシック" panose="020B0400000000000000" pitchFamily="50" charset="-128"/>
                <a:ea typeface="BIZ UDPゴシック" panose="020B0400000000000000" pitchFamily="50" charset="-128"/>
              </a:rPr>
              <a:t>だった。そのうち定期受診をしている方は</a:t>
            </a:r>
            <a:r>
              <a:rPr kumimoji="1" lang="en-US" altLang="ja-JP" sz="3000" dirty="0">
                <a:solidFill>
                  <a:srgbClr val="C00000"/>
                </a:solidFill>
                <a:latin typeface="BIZ UDPゴシック" panose="020B0400000000000000" pitchFamily="50" charset="-128"/>
                <a:ea typeface="BIZ UDPゴシック" panose="020B0400000000000000" pitchFamily="50" charset="-128"/>
              </a:rPr>
              <a:t>4</a:t>
            </a:r>
            <a:r>
              <a:rPr kumimoji="1" lang="ja-JP" altLang="en-US" sz="3000" dirty="0">
                <a:solidFill>
                  <a:srgbClr val="C00000"/>
                </a:solidFill>
                <a:latin typeface="BIZ UDPゴシック" panose="020B0400000000000000" pitchFamily="50" charset="-128"/>
                <a:ea typeface="BIZ UDPゴシック" panose="020B0400000000000000" pitchFamily="50" charset="-128"/>
              </a:rPr>
              <a:t>名</a:t>
            </a:r>
            <a:r>
              <a:rPr kumimoji="1" lang="ja-JP" altLang="en-US" sz="3000" dirty="0">
                <a:latin typeface="BIZ UDPゴシック" panose="020B0400000000000000" pitchFamily="50" charset="-128"/>
                <a:ea typeface="BIZ UDPゴシック" panose="020B0400000000000000" pitchFamily="50" charset="-128"/>
              </a:rPr>
              <a:t>で、</a:t>
            </a:r>
            <a:r>
              <a:rPr kumimoji="1" lang="en-US" altLang="ja-JP" sz="3000" dirty="0">
                <a:solidFill>
                  <a:srgbClr val="C00000"/>
                </a:solidFill>
                <a:latin typeface="BIZ UDPゴシック" panose="020B0400000000000000" pitchFamily="50" charset="-128"/>
                <a:ea typeface="BIZ UDPゴシック" panose="020B0400000000000000" pitchFamily="50" charset="-128"/>
              </a:rPr>
              <a:t>7</a:t>
            </a:r>
            <a:r>
              <a:rPr kumimoji="1" lang="ja-JP" altLang="en-US" sz="3000" dirty="0">
                <a:solidFill>
                  <a:srgbClr val="C00000"/>
                </a:solidFill>
                <a:latin typeface="BIZ UDPゴシック" panose="020B0400000000000000" pitchFamily="50" charset="-128"/>
                <a:ea typeface="BIZ UDPゴシック" panose="020B0400000000000000" pitchFamily="50" charset="-128"/>
              </a:rPr>
              <a:t>名</a:t>
            </a:r>
            <a:r>
              <a:rPr kumimoji="1" lang="ja-JP" altLang="en-US" sz="3000" dirty="0">
                <a:latin typeface="BIZ UDPゴシック" panose="020B0400000000000000" pitchFamily="50" charset="-128"/>
                <a:ea typeface="BIZ UDPゴシック" panose="020B0400000000000000" pitchFamily="50" charset="-128"/>
              </a:rPr>
              <a:t>が定期受診がない方だった。</a:t>
            </a:r>
            <a:endParaRPr kumimoji="1" lang="en-US" altLang="ja-JP" sz="3000" dirty="0">
              <a:latin typeface="BIZ UDPゴシック" panose="020B0400000000000000" pitchFamily="50" charset="-128"/>
              <a:ea typeface="BIZ UDPゴシック" panose="020B0400000000000000" pitchFamily="50" charset="-128"/>
            </a:endParaRPr>
          </a:p>
          <a:p>
            <a:endParaRPr kumimoji="1" lang="en-US" altLang="ja-JP" sz="3000" dirty="0">
              <a:latin typeface="BIZ UDPゴシック" panose="020B0400000000000000" pitchFamily="50" charset="-128"/>
              <a:ea typeface="BIZ UDPゴシック" panose="020B0400000000000000" pitchFamily="50" charset="-128"/>
            </a:endParaRPr>
          </a:p>
          <a:p>
            <a:r>
              <a:rPr kumimoji="1" lang="ja-JP" altLang="en-US" sz="3000" dirty="0">
                <a:latin typeface="BIZ UDPゴシック" panose="020B0400000000000000" pitchFamily="50" charset="-128"/>
                <a:ea typeface="BIZ UDPゴシック" panose="020B0400000000000000" pitchFamily="50" charset="-128"/>
              </a:rPr>
              <a:t>また５か月以上参加しなかった方の平均年齢は</a:t>
            </a:r>
            <a:r>
              <a:rPr kumimoji="1" lang="en-US" altLang="ja-JP" sz="3000" dirty="0">
                <a:solidFill>
                  <a:srgbClr val="C00000"/>
                </a:solidFill>
                <a:latin typeface="BIZ UDPゴシック" panose="020B0400000000000000" pitchFamily="50" charset="-128"/>
                <a:ea typeface="BIZ UDPゴシック" panose="020B0400000000000000" pitchFamily="50" charset="-128"/>
              </a:rPr>
              <a:t>82.1</a:t>
            </a:r>
            <a:r>
              <a:rPr kumimoji="1" lang="ja-JP" altLang="en-US" sz="3000" dirty="0">
                <a:solidFill>
                  <a:srgbClr val="C00000"/>
                </a:solidFill>
                <a:latin typeface="BIZ UDPゴシック" panose="020B0400000000000000" pitchFamily="50" charset="-128"/>
                <a:ea typeface="BIZ UDPゴシック" panose="020B0400000000000000" pitchFamily="50" charset="-128"/>
              </a:rPr>
              <a:t>歳</a:t>
            </a:r>
            <a:r>
              <a:rPr kumimoji="1" lang="ja-JP" altLang="en-US" sz="3000" dirty="0">
                <a:latin typeface="BIZ UDPゴシック" panose="020B0400000000000000" pitchFamily="50" charset="-128"/>
                <a:ea typeface="BIZ UDPゴシック" panose="020B0400000000000000" pitchFamily="50" charset="-128"/>
              </a:rPr>
              <a:t>で全体の平均年齢の</a:t>
            </a:r>
            <a:r>
              <a:rPr kumimoji="1" lang="en-US" altLang="ja-JP" sz="3000" dirty="0">
                <a:solidFill>
                  <a:srgbClr val="C00000"/>
                </a:solidFill>
                <a:latin typeface="BIZ UDPゴシック" panose="020B0400000000000000" pitchFamily="50" charset="-128"/>
                <a:ea typeface="BIZ UDPゴシック" panose="020B0400000000000000" pitchFamily="50" charset="-128"/>
              </a:rPr>
              <a:t>80.4</a:t>
            </a:r>
            <a:r>
              <a:rPr kumimoji="1" lang="ja-JP" altLang="en-US" sz="3000" dirty="0">
                <a:solidFill>
                  <a:srgbClr val="C00000"/>
                </a:solidFill>
                <a:latin typeface="BIZ UDPゴシック" panose="020B0400000000000000" pitchFamily="50" charset="-128"/>
                <a:ea typeface="BIZ UDPゴシック" panose="020B0400000000000000" pitchFamily="50" charset="-128"/>
              </a:rPr>
              <a:t>歳</a:t>
            </a:r>
            <a:r>
              <a:rPr kumimoji="1" lang="ja-JP" altLang="en-US" sz="3000" dirty="0">
                <a:latin typeface="BIZ UDPゴシック" panose="020B0400000000000000" pitchFamily="50" charset="-128"/>
                <a:ea typeface="BIZ UDPゴシック" panose="020B0400000000000000" pitchFamily="50" charset="-128"/>
              </a:rPr>
              <a:t>と比べると</a:t>
            </a:r>
            <a:r>
              <a:rPr kumimoji="1" lang="en-US" altLang="ja-JP" sz="3000" dirty="0">
                <a:solidFill>
                  <a:srgbClr val="C00000"/>
                </a:solidFill>
                <a:latin typeface="BIZ UDPゴシック" panose="020B0400000000000000" pitchFamily="50" charset="-128"/>
                <a:ea typeface="BIZ UDPゴシック" panose="020B0400000000000000" pitchFamily="50" charset="-128"/>
              </a:rPr>
              <a:t>1.7</a:t>
            </a:r>
            <a:r>
              <a:rPr kumimoji="1" lang="ja-JP" altLang="en-US" sz="3000" dirty="0">
                <a:solidFill>
                  <a:srgbClr val="C00000"/>
                </a:solidFill>
                <a:latin typeface="BIZ UDPゴシック" panose="020B0400000000000000" pitchFamily="50" charset="-128"/>
                <a:ea typeface="BIZ UDPゴシック" panose="020B0400000000000000" pitchFamily="50" charset="-128"/>
              </a:rPr>
              <a:t>歳</a:t>
            </a:r>
            <a:r>
              <a:rPr kumimoji="1" lang="ja-JP" altLang="en-US" sz="3000" dirty="0">
                <a:latin typeface="BIZ UDPゴシック" panose="020B0400000000000000" pitchFamily="50" charset="-128"/>
                <a:ea typeface="BIZ UDPゴシック" panose="020B0400000000000000" pitchFamily="50" charset="-128"/>
              </a:rPr>
              <a:t>年齢が高かった。</a:t>
            </a:r>
          </a:p>
        </p:txBody>
      </p:sp>
      <p:pic>
        <p:nvPicPr>
          <p:cNvPr id="7" name="図 6">
            <a:extLst>
              <a:ext uri="{FF2B5EF4-FFF2-40B4-BE49-F238E27FC236}">
                <a16:creationId xmlns:a16="http://schemas.microsoft.com/office/drawing/2014/main" id="{56400A64-B7AE-4F8D-9786-36DD0C8DAB7A}"/>
              </a:ext>
            </a:extLst>
          </p:cNvPr>
          <p:cNvPicPr>
            <a:picLocks noChangeAspect="1"/>
          </p:cNvPicPr>
          <p:nvPr/>
        </p:nvPicPr>
        <p:blipFill>
          <a:blip r:embed="rId3"/>
          <a:stretch>
            <a:fillRect/>
          </a:stretch>
        </p:blipFill>
        <p:spPr>
          <a:xfrm>
            <a:off x="4851043" y="102865"/>
            <a:ext cx="927756" cy="1337485"/>
          </a:xfrm>
          <a:prstGeom prst="rect">
            <a:avLst/>
          </a:prstGeom>
        </p:spPr>
      </p:pic>
    </p:spTree>
    <p:extLst>
      <p:ext uri="{BB962C8B-B14F-4D97-AF65-F5344CB8AC3E}">
        <p14:creationId xmlns:p14="http://schemas.microsoft.com/office/powerpoint/2010/main" val="199315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DF3097-7971-4B68-B055-B9B9767B52CD}"/>
              </a:ext>
            </a:extLst>
          </p:cNvPr>
          <p:cNvSpPr>
            <a:spLocks noGrp="1"/>
          </p:cNvSpPr>
          <p:nvPr>
            <p:ph type="title"/>
          </p:nvPr>
        </p:nvSpPr>
        <p:spPr>
          <a:xfrm>
            <a:off x="0" y="1089154"/>
            <a:ext cx="3482182" cy="2456442"/>
          </a:xfrm>
        </p:spPr>
        <p:txBody>
          <a:bodyPr>
            <a:normAutofit fontScale="90000"/>
          </a:bodyPr>
          <a:lstStyle/>
          <a:p>
            <a:br>
              <a:rPr lang="en-US" altLang="ja-JP" dirty="0"/>
            </a:br>
            <a:r>
              <a:rPr lang="en-US" altLang="ja-JP" sz="3100" dirty="0">
                <a:latin typeface="BIZ UDPゴシック" panose="020B0400000000000000" pitchFamily="50" charset="-128"/>
                <a:ea typeface="BIZ UDPゴシック" panose="020B0400000000000000" pitchFamily="50" charset="-128"/>
              </a:rPr>
              <a:t>B</a:t>
            </a:r>
            <a:r>
              <a:rPr lang="ja-JP" altLang="en-US" sz="3100" dirty="0">
                <a:latin typeface="BIZ UDPゴシック" panose="020B0400000000000000" pitchFamily="50" charset="-128"/>
                <a:ea typeface="BIZ UDPゴシック" panose="020B0400000000000000" pitchFamily="50" charset="-128"/>
              </a:rPr>
              <a:t>氏　</a:t>
            </a:r>
            <a:r>
              <a:rPr lang="en-US" altLang="ja-JP" sz="3100" dirty="0">
                <a:latin typeface="BIZ UDPゴシック" panose="020B0400000000000000" pitchFamily="50" charset="-128"/>
                <a:ea typeface="BIZ UDPゴシック" panose="020B0400000000000000" pitchFamily="50" charset="-128"/>
              </a:rPr>
              <a:t>85</a:t>
            </a:r>
            <a:r>
              <a:rPr lang="ja-JP" altLang="en-US" sz="3100" dirty="0">
                <a:latin typeface="BIZ UDPゴシック" panose="020B0400000000000000" pitchFamily="50" charset="-128"/>
                <a:ea typeface="BIZ UDPゴシック" panose="020B0400000000000000" pitchFamily="50" charset="-128"/>
              </a:rPr>
              <a:t>歳　女性</a:t>
            </a:r>
            <a:br>
              <a:rPr lang="en-US" altLang="ja-JP" sz="3100" dirty="0">
                <a:latin typeface="BIZ UDPゴシック" panose="020B0400000000000000" pitchFamily="50" charset="-128"/>
                <a:ea typeface="BIZ UDPゴシック" panose="020B0400000000000000" pitchFamily="50" charset="-128"/>
              </a:rPr>
            </a:br>
            <a:br>
              <a:rPr lang="en-US" altLang="ja-JP" sz="3100" dirty="0">
                <a:latin typeface="BIZ UDPゴシック" panose="020B0400000000000000" pitchFamily="50" charset="-128"/>
                <a:ea typeface="BIZ UDPゴシック" panose="020B0400000000000000" pitchFamily="50" charset="-128"/>
              </a:rPr>
            </a:br>
            <a:r>
              <a:rPr lang="ja-JP" altLang="en-US" sz="3100" dirty="0">
                <a:latin typeface="BIZ UDPゴシック" panose="020B0400000000000000" pitchFamily="50" charset="-128"/>
                <a:ea typeface="BIZ UDPゴシック" panose="020B0400000000000000" pitchFamily="50" charset="-128"/>
              </a:rPr>
              <a:t>　</a:t>
            </a:r>
            <a:r>
              <a:rPr lang="ja-JP" altLang="en-US" sz="2200" dirty="0">
                <a:solidFill>
                  <a:schemeClr val="accent6">
                    <a:lumMod val="50000"/>
                  </a:schemeClr>
                </a:solidFill>
                <a:latin typeface="BIZ UDPゴシック" panose="020B0400000000000000" pitchFamily="50" charset="-128"/>
                <a:ea typeface="BIZ UDPゴシック" panose="020B0400000000000000" pitchFamily="50" charset="-128"/>
              </a:rPr>
              <a:t>過去１年間２回参加があり、</a:t>
            </a:r>
            <a:r>
              <a:rPr lang="en-US" altLang="ja-JP" sz="2200" dirty="0">
                <a:solidFill>
                  <a:schemeClr val="accent6">
                    <a:lumMod val="50000"/>
                  </a:schemeClr>
                </a:solidFill>
                <a:latin typeface="BIZ UDPゴシック" panose="020B0400000000000000" pitchFamily="50" charset="-128"/>
                <a:ea typeface="BIZ UDPゴシック" panose="020B0400000000000000" pitchFamily="50" charset="-128"/>
              </a:rPr>
              <a:t>2019</a:t>
            </a:r>
            <a:r>
              <a:rPr lang="ja-JP" altLang="en-US" sz="2200" dirty="0">
                <a:solidFill>
                  <a:schemeClr val="accent6">
                    <a:lumMod val="50000"/>
                  </a:schemeClr>
                </a:solidFill>
                <a:latin typeface="BIZ UDPゴシック" panose="020B0400000000000000" pitchFamily="50" charset="-128"/>
                <a:ea typeface="BIZ UDPゴシック" panose="020B0400000000000000" pitchFamily="50" charset="-128"/>
              </a:rPr>
              <a:t>年</a:t>
            </a:r>
            <a:r>
              <a:rPr lang="en-US" altLang="ja-JP" sz="2200" dirty="0">
                <a:solidFill>
                  <a:schemeClr val="accent6">
                    <a:lumMod val="50000"/>
                  </a:schemeClr>
                </a:solidFill>
                <a:latin typeface="BIZ UDPゴシック" panose="020B0400000000000000" pitchFamily="50" charset="-128"/>
                <a:ea typeface="BIZ UDPゴシック" panose="020B0400000000000000" pitchFamily="50" charset="-128"/>
              </a:rPr>
              <a:t>2</a:t>
            </a:r>
            <a:r>
              <a:rPr lang="ja-JP" altLang="en-US" sz="2200" dirty="0">
                <a:solidFill>
                  <a:schemeClr val="accent6">
                    <a:lumMod val="50000"/>
                  </a:schemeClr>
                </a:solidFill>
                <a:latin typeface="BIZ UDPゴシック" panose="020B0400000000000000" pitchFamily="50" charset="-128"/>
                <a:ea typeface="BIZ UDPゴシック" panose="020B0400000000000000" pitchFamily="50" charset="-128"/>
              </a:rPr>
              <a:t>月の参加後６か月間参加がない</a:t>
            </a:r>
            <a:br>
              <a:rPr lang="en-US" altLang="ja-JP" sz="2200" dirty="0">
                <a:solidFill>
                  <a:schemeClr val="accent6">
                    <a:lumMod val="50000"/>
                  </a:schemeClr>
                </a:solidFill>
                <a:latin typeface="BIZ UDPゴシック" panose="020B0400000000000000" pitchFamily="50" charset="-128"/>
                <a:ea typeface="BIZ UDPゴシック" panose="020B0400000000000000" pitchFamily="50" charset="-128"/>
              </a:rPr>
            </a:br>
            <a:endParaRPr kumimoji="1" lang="ja-JP" altLang="en-US" sz="27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1FD4B773-B66B-4E98-B2A5-7D2165E230C1}"/>
              </a:ext>
            </a:extLst>
          </p:cNvPr>
          <p:cNvSpPr>
            <a:spLocks noGrp="1"/>
          </p:cNvSpPr>
          <p:nvPr>
            <p:ph idx="1"/>
          </p:nvPr>
        </p:nvSpPr>
        <p:spPr>
          <a:xfrm>
            <a:off x="3662484" y="1049791"/>
            <a:ext cx="7145866" cy="3093315"/>
          </a:xfrm>
        </p:spPr>
        <p:txBody>
          <a:bodyPr>
            <a:normAutofit/>
          </a:bodyPr>
          <a:lstStyle/>
          <a:p>
            <a:pPr marL="0" indent="0">
              <a:buNone/>
            </a:pPr>
            <a:r>
              <a:rPr lang="ja-JP" altLang="en-US" sz="2400" dirty="0">
                <a:latin typeface="BIZ UDPゴシック" panose="020B0400000000000000" pitchFamily="50" charset="-128"/>
                <a:ea typeface="BIZ UDPゴシック" panose="020B0400000000000000" pitchFamily="50" charset="-128"/>
              </a:rPr>
              <a:t>夫が要介護になったが、ﾃﾞｲｻｰﾋﾞｽに行きたがらない。ｹｱﾏﾈｰｼﾞｬｰから近所の包括支援センターの認知症カフェに一緒に参加してみてはどうかと言われ自分も参加している。夫の介護もあり、</a:t>
            </a:r>
            <a:r>
              <a:rPr lang="en-US" altLang="ja-JP" sz="2400" dirty="0">
                <a:latin typeface="BIZ UDPゴシック" panose="020B0400000000000000" pitchFamily="50" charset="-128"/>
                <a:ea typeface="BIZ UDPゴシック" panose="020B0400000000000000" pitchFamily="50" charset="-128"/>
              </a:rPr>
              <a:t>A</a:t>
            </a:r>
            <a:r>
              <a:rPr lang="ja-JP" altLang="en-US" sz="2400" dirty="0">
                <a:latin typeface="BIZ UDPゴシック" panose="020B0400000000000000" pitchFamily="50" charset="-128"/>
                <a:ea typeface="BIZ UDPゴシック" panose="020B0400000000000000" pitchFamily="50" charset="-128"/>
              </a:rPr>
              <a:t>病院は遠くなり行かれなくなった。受診も近所の開業医に行っている。</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4BA00AE-7D72-4A45-9330-8919B69B4384}"/>
              </a:ext>
            </a:extLst>
          </p:cNvPr>
          <p:cNvSpPr txBox="1"/>
          <p:nvPr/>
        </p:nvSpPr>
        <p:spPr>
          <a:xfrm>
            <a:off x="1" y="338666"/>
            <a:ext cx="10187188" cy="954107"/>
          </a:xfrm>
          <a:prstGeom prst="rect">
            <a:avLst/>
          </a:prstGeom>
          <a:solidFill>
            <a:schemeClr val="bg1"/>
          </a:solidFill>
        </p:spPr>
        <p:txBody>
          <a:bodyPr wrap="square" rtlCol="0">
            <a:spAutoFit/>
          </a:bodyPr>
          <a:lstStyle/>
          <a:p>
            <a:r>
              <a:rPr lang="ja-JP" altLang="en-US" sz="2000" dirty="0">
                <a:solidFill>
                  <a:srgbClr val="C00000"/>
                </a:solidFill>
                <a:latin typeface="BIZ UDPゴシック" panose="020B0400000000000000" pitchFamily="50" charset="-128"/>
                <a:ea typeface="BIZ UDPゴシック" panose="020B0400000000000000" pitchFamily="50" charset="-128"/>
              </a:rPr>
              <a:t>　　　</a:t>
            </a:r>
            <a:r>
              <a:rPr lang="ja-JP" altLang="ja-JP" sz="2000" dirty="0">
                <a:solidFill>
                  <a:srgbClr val="C00000"/>
                </a:solidFill>
                <a:latin typeface="BIZ UDPゴシック" panose="020B0400000000000000" pitchFamily="50" charset="-128"/>
                <a:ea typeface="BIZ UDPゴシック" panose="020B0400000000000000" pitchFamily="50" charset="-128"/>
              </a:rPr>
              <a:t>過去に複数回参加</a:t>
            </a:r>
            <a:r>
              <a:rPr lang="ja-JP"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rPr>
              <a:t>していた方で</a:t>
            </a:r>
            <a:r>
              <a:rPr lang="en-US" altLang="ja-JP" sz="2000" dirty="0">
                <a:solidFill>
                  <a:srgbClr val="C00000"/>
                </a:solidFill>
                <a:latin typeface="BIZ UDPゴシック" panose="020B0400000000000000" pitchFamily="50" charset="-128"/>
                <a:ea typeface="BIZ UDPゴシック" panose="020B0400000000000000" pitchFamily="50" charset="-128"/>
              </a:rPr>
              <a:t>5</a:t>
            </a:r>
            <a:r>
              <a:rPr lang="ja-JP" altLang="en-US" sz="2000" dirty="0">
                <a:solidFill>
                  <a:srgbClr val="C00000"/>
                </a:solidFill>
                <a:latin typeface="BIZ UDPゴシック" panose="020B0400000000000000" pitchFamily="50" charset="-128"/>
                <a:ea typeface="BIZ UDPゴシック" panose="020B0400000000000000" pitchFamily="50" charset="-128"/>
              </a:rPr>
              <a:t>か月以上</a:t>
            </a:r>
            <a:r>
              <a:rPr lang="ja-JP" altLang="ja-JP" sz="2000" dirty="0">
                <a:solidFill>
                  <a:srgbClr val="C00000"/>
                </a:solidFill>
                <a:latin typeface="BIZ UDPゴシック" panose="020B0400000000000000" pitchFamily="50" charset="-128"/>
                <a:ea typeface="BIZ UDPゴシック" panose="020B0400000000000000" pitchFamily="50" charset="-128"/>
              </a:rPr>
              <a:t>参加していない</a:t>
            </a:r>
            <a:r>
              <a:rPr lang="ja-JP"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rPr>
              <a:t>方に</a:t>
            </a:r>
            <a:r>
              <a:rPr lang="ja-JP" altLang="en-US" sz="2000" dirty="0">
                <a:solidFill>
                  <a:srgbClr val="C00000"/>
                </a:solidFill>
                <a:latin typeface="BIZ UDPゴシック" panose="020B0400000000000000" pitchFamily="50" charset="-128"/>
                <a:ea typeface="BIZ UDPゴシック" panose="020B0400000000000000" pitchFamily="50" charset="-128"/>
              </a:rPr>
              <a:t>（</a:t>
            </a:r>
            <a:r>
              <a:rPr lang="en-US" altLang="ja-JP" sz="2000" dirty="0">
                <a:solidFill>
                  <a:srgbClr val="C00000"/>
                </a:solidFill>
                <a:latin typeface="BIZ UDPゴシック" panose="020B0400000000000000" pitchFamily="50" charset="-128"/>
                <a:ea typeface="BIZ UDPゴシック" panose="020B0400000000000000" pitchFamily="50" charset="-128"/>
              </a:rPr>
              <a:t>6</a:t>
            </a:r>
            <a:r>
              <a:rPr lang="ja-JP" altLang="en-US" sz="2000" dirty="0">
                <a:solidFill>
                  <a:srgbClr val="C00000"/>
                </a:solidFill>
                <a:latin typeface="BIZ UDPゴシック" panose="020B0400000000000000" pitchFamily="50" charset="-128"/>
                <a:ea typeface="BIZ UDPゴシック" panose="020B0400000000000000" pitchFamily="50" charset="-128"/>
              </a:rPr>
              <a:t>名）</a:t>
            </a:r>
            <a:r>
              <a:rPr lang="ja-JP"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rPr>
              <a:t>直接電話を入れ、</a:t>
            </a:r>
            <a:r>
              <a:rPr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　</a:t>
            </a:r>
            <a:endParaRPr lang="en-US"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r>
              <a:rPr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ja-JP"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rPr>
              <a:t>状況の聞き取り調査を行った</a:t>
            </a:r>
            <a:r>
              <a:rPr lang="ja-JP" altLang="ja-JP" sz="2000" dirty="0">
                <a:solidFill>
                  <a:schemeClr val="tx1">
                    <a:lumMod val="65000"/>
                    <a:lumOff val="35000"/>
                  </a:schemeClr>
                </a:solidFill>
                <a:latin typeface="HGSｺﾞｼｯｸE" panose="020B0900000000000000" pitchFamily="50" charset="-128"/>
                <a:ea typeface="HGSｺﾞｼｯｸE" panose="020B0900000000000000" pitchFamily="50" charset="-128"/>
              </a:rPr>
              <a:t>。</a:t>
            </a:r>
          </a:p>
          <a:p>
            <a:endParaRPr kumimoji="1" lang="ja-JP" altLang="en-US" sz="1600" b="1" dirty="0"/>
          </a:p>
        </p:txBody>
      </p:sp>
      <p:pic>
        <p:nvPicPr>
          <p:cNvPr id="7" name="図 6">
            <a:extLst>
              <a:ext uri="{FF2B5EF4-FFF2-40B4-BE49-F238E27FC236}">
                <a16:creationId xmlns:a16="http://schemas.microsoft.com/office/drawing/2014/main" id="{8FFCBBDE-932E-4F4C-AB92-BCAE99762341}"/>
              </a:ext>
            </a:extLst>
          </p:cNvPr>
          <p:cNvPicPr>
            <a:picLocks noChangeAspect="1"/>
          </p:cNvPicPr>
          <p:nvPr/>
        </p:nvPicPr>
        <p:blipFill>
          <a:blip r:embed="rId2"/>
          <a:stretch>
            <a:fillRect/>
          </a:stretch>
        </p:blipFill>
        <p:spPr>
          <a:xfrm>
            <a:off x="10612192" y="4561760"/>
            <a:ext cx="1421445" cy="2049204"/>
          </a:xfrm>
          <a:prstGeom prst="rect">
            <a:avLst/>
          </a:prstGeom>
        </p:spPr>
      </p:pic>
      <p:sp>
        <p:nvSpPr>
          <p:cNvPr id="5" name="テキスト ボックス 4">
            <a:extLst>
              <a:ext uri="{FF2B5EF4-FFF2-40B4-BE49-F238E27FC236}">
                <a16:creationId xmlns:a16="http://schemas.microsoft.com/office/drawing/2014/main" id="{3B549DE3-7D88-4575-81D6-B51415AAC20B}"/>
              </a:ext>
            </a:extLst>
          </p:cNvPr>
          <p:cNvSpPr txBox="1"/>
          <p:nvPr/>
        </p:nvSpPr>
        <p:spPr>
          <a:xfrm>
            <a:off x="0" y="3915177"/>
            <a:ext cx="3482182" cy="2092881"/>
          </a:xfrm>
          <a:prstGeom prst="rect">
            <a:avLst/>
          </a:prstGeom>
          <a:noFill/>
        </p:spPr>
        <p:txBody>
          <a:bodyPr wrap="square" rtlCol="0">
            <a:spAutoFit/>
          </a:bodyPr>
          <a:lstStyle/>
          <a:p>
            <a:r>
              <a:rPr kumimoji="1" lang="en-US" altLang="ja-JP" sz="2800" dirty="0">
                <a:solidFill>
                  <a:schemeClr val="bg1"/>
                </a:solidFill>
                <a:latin typeface="BIZ UDPゴシック" panose="020B0400000000000000" pitchFamily="50" charset="-128"/>
                <a:ea typeface="BIZ UDPゴシック" panose="020B0400000000000000" pitchFamily="50" charset="-128"/>
              </a:rPr>
              <a:t>C</a:t>
            </a:r>
            <a:r>
              <a:rPr kumimoji="1" lang="ja-JP" altLang="en-US" sz="2800" dirty="0">
                <a:solidFill>
                  <a:schemeClr val="bg1"/>
                </a:solidFill>
                <a:latin typeface="BIZ UDPゴシック" panose="020B0400000000000000" pitchFamily="50" charset="-128"/>
                <a:ea typeface="BIZ UDPゴシック" panose="020B0400000000000000" pitchFamily="50" charset="-128"/>
              </a:rPr>
              <a:t>氏　</a:t>
            </a:r>
            <a:r>
              <a:rPr kumimoji="1" lang="en-US" altLang="ja-JP" sz="2800" dirty="0">
                <a:solidFill>
                  <a:schemeClr val="bg1"/>
                </a:solidFill>
                <a:latin typeface="BIZ UDPゴシック" panose="020B0400000000000000" pitchFamily="50" charset="-128"/>
                <a:ea typeface="BIZ UDPゴシック" panose="020B0400000000000000" pitchFamily="50" charset="-128"/>
              </a:rPr>
              <a:t>81</a:t>
            </a:r>
            <a:r>
              <a:rPr kumimoji="1" lang="ja-JP" altLang="en-US" sz="2800" dirty="0">
                <a:solidFill>
                  <a:schemeClr val="bg1"/>
                </a:solidFill>
                <a:latin typeface="BIZ UDPゴシック" panose="020B0400000000000000" pitchFamily="50" charset="-128"/>
                <a:ea typeface="BIZ UDPゴシック" panose="020B0400000000000000" pitchFamily="50" charset="-128"/>
              </a:rPr>
              <a:t>歳　女性</a:t>
            </a:r>
            <a:endParaRPr kumimoji="1" lang="en-US" altLang="ja-JP" sz="2800" dirty="0">
              <a:solidFill>
                <a:schemeClr val="bg1"/>
              </a:solidFill>
              <a:latin typeface="BIZ UDPゴシック" panose="020B0400000000000000" pitchFamily="50" charset="-128"/>
              <a:ea typeface="BIZ UDPゴシック" panose="020B0400000000000000" pitchFamily="50" charset="-128"/>
            </a:endParaRPr>
          </a:p>
          <a:p>
            <a:endParaRPr kumimoji="1" lang="en-US" altLang="ja-JP" sz="2400" dirty="0">
              <a:solidFill>
                <a:schemeClr val="bg1"/>
              </a:solidFill>
              <a:latin typeface="BIZ UDPゴシック" panose="020B0400000000000000" pitchFamily="50" charset="-128"/>
              <a:ea typeface="BIZ UDPゴシック" panose="020B0400000000000000" pitchFamily="50" charset="-128"/>
            </a:endParaRPr>
          </a:p>
          <a:p>
            <a:r>
              <a:rPr lang="ja-JP" altLang="en-US" dirty="0">
                <a:solidFill>
                  <a:schemeClr val="bg1"/>
                </a:solidFill>
                <a:latin typeface="BIZ UDPゴシック" panose="020B0400000000000000" pitchFamily="50" charset="-128"/>
                <a:ea typeface="BIZ UDPゴシック" panose="020B0400000000000000" pitchFamily="50" charset="-128"/>
              </a:rPr>
              <a:t>　</a:t>
            </a:r>
            <a:r>
              <a:rPr lang="ja-JP" altLang="en-US" sz="2000" dirty="0">
                <a:solidFill>
                  <a:schemeClr val="accent6">
                    <a:lumMod val="50000"/>
                  </a:schemeClr>
                </a:solidFill>
                <a:latin typeface="BIZ UDPゴシック" panose="020B0400000000000000" pitchFamily="50" charset="-128"/>
                <a:ea typeface="BIZ UDPゴシック" panose="020B0400000000000000" pitchFamily="50" charset="-128"/>
              </a:rPr>
              <a:t>過去１年間に３回参加があったが、</a:t>
            </a:r>
            <a:r>
              <a:rPr lang="en-US" altLang="ja-JP" sz="2000" dirty="0">
                <a:solidFill>
                  <a:schemeClr val="accent6">
                    <a:lumMod val="50000"/>
                  </a:schemeClr>
                </a:solidFill>
                <a:latin typeface="BIZ UDPゴシック" panose="020B0400000000000000" pitchFamily="50" charset="-128"/>
                <a:ea typeface="BIZ UDPゴシック" panose="020B0400000000000000" pitchFamily="50" charset="-128"/>
              </a:rPr>
              <a:t>2018</a:t>
            </a:r>
            <a:r>
              <a:rPr lang="ja-JP" altLang="en-US" sz="2000" dirty="0">
                <a:solidFill>
                  <a:schemeClr val="accent6">
                    <a:lumMod val="50000"/>
                  </a:schemeClr>
                </a:solidFill>
                <a:latin typeface="BIZ UDPゴシック" panose="020B0400000000000000" pitchFamily="50" charset="-128"/>
                <a:ea typeface="BIZ UDPゴシック" panose="020B0400000000000000" pitchFamily="50" charset="-128"/>
              </a:rPr>
              <a:t>年</a:t>
            </a:r>
            <a:r>
              <a:rPr lang="en-US" altLang="ja-JP" sz="2000" dirty="0">
                <a:solidFill>
                  <a:schemeClr val="accent6">
                    <a:lumMod val="50000"/>
                  </a:schemeClr>
                </a:solidFill>
                <a:latin typeface="BIZ UDPゴシック" panose="020B0400000000000000" pitchFamily="50" charset="-128"/>
                <a:ea typeface="BIZ UDPゴシック" panose="020B0400000000000000" pitchFamily="50" charset="-128"/>
              </a:rPr>
              <a:t>12</a:t>
            </a:r>
            <a:r>
              <a:rPr lang="ja-JP" altLang="en-US" sz="2000" dirty="0">
                <a:solidFill>
                  <a:schemeClr val="accent6">
                    <a:lumMod val="50000"/>
                  </a:schemeClr>
                </a:solidFill>
                <a:latin typeface="BIZ UDPゴシック" panose="020B0400000000000000" pitchFamily="50" charset="-128"/>
                <a:ea typeface="BIZ UDPゴシック" panose="020B0400000000000000" pitchFamily="50" charset="-128"/>
              </a:rPr>
              <a:t>月から９か月参加がない。</a:t>
            </a:r>
            <a:endParaRPr lang="en-US" altLang="ja-JP" sz="2000" dirty="0">
              <a:solidFill>
                <a:schemeClr val="accent6">
                  <a:lumMod val="50000"/>
                </a:schemeClr>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8" name="正方形/長方形 7">
            <a:extLst>
              <a:ext uri="{FF2B5EF4-FFF2-40B4-BE49-F238E27FC236}">
                <a16:creationId xmlns:a16="http://schemas.microsoft.com/office/drawing/2014/main" id="{07B110E3-5A39-457C-9646-C08958FA8755}"/>
              </a:ext>
            </a:extLst>
          </p:cNvPr>
          <p:cNvSpPr/>
          <p:nvPr/>
        </p:nvSpPr>
        <p:spPr>
          <a:xfrm>
            <a:off x="3662484" y="3915177"/>
            <a:ext cx="7145866" cy="2308324"/>
          </a:xfrm>
          <a:prstGeom prst="rect">
            <a:avLst/>
          </a:prstGeom>
        </p:spPr>
        <p:txBody>
          <a:bodyPr wrap="square">
            <a:spAutoFit/>
          </a:bodyPr>
          <a:lstStyle/>
          <a:p>
            <a:r>
              <a:rPr kumimoji="1" lang="ja-JP" altLang="en-US" sz="2400" dirty="0">
                <a:solidFill>
                  <a:schemeClr val="tx1">
                    <a:lumMod val="65000"/>
                    <a:lumOff val="35000"/>
                  </a:schemeClr>
                </a:solidFill>
                <a:latin typeface="BIZ UDPゴシック" panose="020B0400000000000000" pitchFamily="50" charset="-128"/>
                <a:ea typeface="BIZ UDPゴシック" panose="020B0400000000000000" pitchFamily="50" charset="-128"/>
              </a:rPr>
              <a:t>夫が当院でなくなった。その後腰痛がひどくなり近くの病院にずっと入院していた。「おれんじくらぶ」に行きたいとずっと思っているが、歩行が不自由で、一人で外出ができない。今はヘルパーさんや看護師さんに家に来てもらっている。ｻｰﾋﾞｽ事業者は他法人になっている。</a:t>
            </a:r>
          </a:p>
        </p:txBody>
      </p:sp>
      <p:cxnSp>
        <p:nvCxnSpPr>
          <p:cNvPr id="9" name="直線コネクタ 8">
            <a:extLst>
              <a:ext uri="{FF2B5EF4-FFF2-40B4-BE49-F238E27FC236}">
                <a16:creationId xmlns:a16="http://schemas.microsoft.com/office/drawing/2014/main" id="{69743FCF-24E2-46FE-BB6D-D176C411F756}"/>
              </a:ext>
            </a:extLst>
          </p:cNvPr>
          <p:cNvCxnSpPr>
            <a:cxnSpLocks/>
          </p:cNvCxnSpPr>
          <p:nvPr/>
        </p:nvCxnSpPr>
        <p:spPr>
          <a:xfrm>
            <a:off x="579549" y="3721995"/>
            <a:ext cx="1075624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6018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FB259E-A943-4965-AE03-6870EE21D714}"/>
              </a:ext>
            </a:extLst>
          </p:cNvPr>
          <p:cNvSpPr>
            <a:spLocks noGrp="1"/>
          </p:cNvSpPr>
          <p:nvPr>
            <p:ph type="title"/>
          </p:nvPr>
        </p:nvSpPr>
        <p:spPr>
          <a:xfrm>
            <a:off x="83912" y="486044"/>
            <a:ext cx="3361386" cy="2938384"/>
          </a:xfrm>
        </p:spPr>
        <p:txBody>
          <a:bodyPr>
            <a:normAutofit/>
          </a:bodyPr>
          <a:lstStyle/>
          <a:p>
            <a:r>
              <a:rPr lang="en-US" altLang="ja-JP" sz="2800" dirty="0">
                <a:latin typeface="BIZ UDPゴシック" panose="020B0400000000000000" pitchFamily="50" charset="-128"/>
                <a:ea typeface="BIZ UDPゴシック" panose="020B0400000000000000" pitchFamily="50" charset="-128"/>
              </a:rPr>
              <a:t>D</a:t>
            </a:r>
            <a:r>
              <a:rPr lang="ja-JP" altLang="en-US" sz="2800" dirty="0">
                <a:latin typeface="BIZ UDPゴシック" panose="020B0400000000000000" pitchFamily="50" charset="-128"/>
                <a:ea typeface="BIZ UDPゴシック" panose="020B0400000000000000" pitchFamily="50" charset="-128"/>
              </a:rPr>
              <a:t>氏　</a:t>
            </a:r>
            <a:r>
              <a:rPr lang="en-US" altLang="ja-JP" sz="2800" dirty="0">
                <a:latin typeface="BIZ UDPゴシック" panose="020B0400000000000000" pitchFamily="50" charset="-128"/>
                <a:ea typeface="BIZ UDPゴシック" panose="020B0400000000000000" pitchFamily="50" charset="-128"/>
              </a:rPr>
              <a:t>83</a:t>
            </a:r>
            <a:r>
              <a:rPr lang="ja-JP" altLang="en-US" sz="2800" dirty="0">
                <a:latin typeface="BIZ UDPゴシック" panose="020B0400000000000000" pitchFamily="50" charset="-128"/>
                <a:ea typeface="BIZ UDPゴシック" panose="020B0400000000000000" pitchFamily="50" charset="-128"/>
              </a:rPr>
              <a:t>歳　女性</a:t>
            </a:r>
            <a:br>
              <a:rPr lang="en-US" altLang="ja-JP" sz="2800" dirty="0">
                <a:latin typeface="BIZ UDPゴシック" panose="020B0400000000000000" pitchFamily="50" charset="-128"/>
                <a:ea typeface="BIZ UDPゴシック" panose="020B0400000000000000" pitchFamily="50" charset="-128"/>
              </a:rPr>
            </a:br>
            <a:br>
              <a:rPr lang="en-US" altLang="ja-JP" sz="2400"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　</a:t>
            </a:r>
            <a:r>
              <a:rPr lang="ja-JP" altLang="en-US" sz="2000" dirty="0">
                <a:solidFill>
                  <a:schemeClr val="accent6">
                    <a:lumMod val="50000"/>
                  </a:schemeClr>
                </a:solidFill>
                <a:latin typeface="BIZ UDPゴシック" panose="020B0400000000000000" pitchFamily="50" charset="-128"/>
                <a:ea typeface="BIZ UDPゴシック" panose="020B0400000000000000" pitchFamily="50" charset="-128"/>
              </a:rPr>
              <a:t>過去１年間で</a:t>
            </a:r>
            <a:r>
              <a:rPr lang="en-US" altLang="ja-JP" sz="2000" dirty="0">
                <a:solidFill>
                  <a:schemeClr val="accent6">
                    <a:lumMod val="50000"/>
                  </a:schemeClr>
                </a:solidFill>
                <a:latin typeface="BIZ UDPゴシック" panose="020B0400000000000000" pitchFamily="50" charset="-128"/>
                <a:ea typeface="BIZ UDPゴシック" panose="020B0400000000000000" pitchFamily="50" charset="-128"/>
              </a:rPr>
              <a:t>2</a:t>
            </a:r>
            <a:r>
              <a:rPr lang="ja-JP" altLang="en-US" sz="2000" dirty="0">
                <a:solidFill>
                  <a:schemeClr val="accent6">
                    <a:lumMod val="50000"/>
                  </a:schemeClr>
                </a:solidFill>
                <a:latin typeface="BIZ UDPゴシック" panose="020B0400000000000000" pitchFamily="50" charset="-128"/>
                <a:ea typeface="BIZ UDPゴシック" panose="020B0400000000000000" pitchFamily="50" charset="-128"/>
              </a:rPr>
              <a:t>回の参加があり、</a:t>
            </a:r>
            <a:r>
              <a:rPr lang="en-US" altLang="ja-JP" sz="2000" dirty="0">
                <a:solidFill>
                  <a:schemeClr val="accent6">
                    <a:lumMod val="50000"/>
                  </a:schemeClr>
                </a:solidFill>
                <a:latin typeface="BIZ UDPゴシック" panose="020B0400000000000000" pitchFamily="50" charset="-128"/>
                <a:ea typeface="BIZ UDPゴシック" panose="020B0400000000000000" pitchFamily="50" charset="-128"/>
              </a:rPr>
              <a:t>2019</a:t>
            </a:r>
            <a:r>
              <a:rPr lang="ja-JP" altLang="en-US" sz="2000" dirty="0">
                <a:solidFill>
                  <a:schemeClr val="accent6">
                    <a:lumMod val="50000"/>
                  </a:schemeClr>
                </a:solidFill>
                <a:latin typeface="BIZ UDPゴシック" panose="020B0400000000000000" pitchFamily="50" charset="-128"/>
                <a:ea typeface="BIZ UDPゴシック" panose="020B0400000000000000" pitchFamily="50" charset="-128"/>
              </a:rPr>
              <a:t>年</a:t>
            </a:r>
            <a:r>
              <a:rPr lang="en-US" altLang="ja-JP" sz="2000" dirty="0">
                <a:solidFill>
                  <a:schemeClr val="accent6">
                    <a:lumMod val="50000"/>
                  </a:schemeClr>
                </a:solidFill>
                <a:latin typeface="BIZ UDPゴシック" panose="020B0400000000000000" pitchFamily="50" charset="-128"/>
                <a:ea typeface="BIZ UDPゴシック" panose="020B0400000000000000" pitchFamily="50" charset="-128"/>
              </a:rPr>
              <a:t>3</a:t>
            </a:r>
            <a:r>
              <a:rPr lang="ja-JP" altLang="en-US" sz="2000" dirty="0">
                <a:solidFill>
                  <a:schemeClr val="accent6">
                    <a:lumMod val="50000"/>
                  </a:schemeClr>
                </a:solidFill>
                <a:latin typeface="BIZ UDPゴシック" panose="020B0400000000000000" pitchFamily="50" charset="-128"/>
                <a:ea typeface="BIZ UDPゴシック" panose="020B0400000000000000" pitchFamily="50" charset="-128"/>
              </a:rPr>
              <a:t>月から</a:t>
            </a:r>
            <a:r>
              <a:rPr lang="en-US" altLang="ja-JP" sz="2000" dirty="0">
                <a:solidFill>
                  <a:schemeClr val="accent6">
                    <a:lumMod val="50000"/>
                  </a:schemeClr>
                </a:solidFill>
                <a:latin typeface="BIZ UDPゴシック" panose="020B0400000000000000" pitchFamily="50" charset="-128"/>
                <a:ea typeface="BIZ UDPゴシック" panose="020B0400000000000000" pitchFamily="50" charset="-128"/>
              </a:rPr>
              <a:t>5</a:t>
            </a:r>
            <a:r>
              <a:rPr lang="ja-JP" altLang="en-US" sz="2000" dirty="0">
                <a:solidFill>
                  <a:schemeClr val="accent6">
                    <a:lumMod val="50000"/>
                  </a:schemeClr>
                </a:solidFill>
                <a:latin typeface="BIZ UDPゴシック" panose="020B0400000000000000" pitchFamily="50" charset="-128"/>
                <a:ea typeface="BIZ UDPゴシック" panose="020B0400000000000000" pitchFamily="50" charset="-128"/>
              </a:rPr>
              <a:t>か月参加がない。</a:t>
            </a:r>
            <a:br>
              <a:rPr lang="en-US" altLang="ja-JP" sz="2000" dirty="0">
                <a:solidFill>
                  <a:schemeClr val="accent6">
                    <a:lumMod val="50000"/>
                  </a:schemeClr>
                </a:solidFill>
                <a:latin typeface="BIZ UDPゴシック" panose="020B0400000000000000" pitchFamily="50" charset="-128"/>
                <a:ea typeface="BIZ UDPゴシック" panose="020B0400000000000000" pitchFamily="50" charset="-128"/>
              </a:rPr>
            </a:br>
            <a:endParaRPr kumimoji="1" lang="ja-JP" altLang="en-US" sz="24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4BD4A6A2-DFAD-459A-9E34-95D601560BA0}"/>
              </a:ext>
            </a:extLst>
          </p:cNvPr>
          <p:cNvSpPr txBox="1"/>
          <p:nvPr/>
        </p:nvSpPr>
        <p:spPr>
          <a:xfrm>
            <a:off x="0" y="3108049"/>
            <a:ext cx="4778062" cy="3595405"/>
          </a:xfrm>
          <a:prstGeom prst="rect">
            <a:avLst/>
          </a:prstGeom>
          <a:solidFill>
            <a:schemeClr val="bg1"/>
          </a:solidFill>
        </p:spPr>
        <p:txBody>
          <a:bodyPr wrap="square" rtlCol="0">
            <a:spAutoFit/>
          </a:bodyPr>
          <a:lstStyle/>
          <a:p>
            <a:endParaRPr kumimoji="1" lang="ja-JP" altLang="en-US" dirty="0"/>
          </a:p>
        </p:txBody>
      </p:sp>
      <p:sp>
        <p:nvSpPr>
          <p:cNvPr id="9" name="テキスト ボックス 8">
            <a:extLst>
              <a:ext uri="{FF2B5EF4-FFF2-40B4-BE49-F238E27FC236}">
                <a16:creationId xmlns:a16="http://schemas.microsoft.com/office/drawing/2014/main" id="{CFB09177-7E14-46E3-B6D4-0C13E7F0BA84}"/>
              </a:ext>
            </a:extLst>
          </p:cNvPr>
          <p:cNvSpPr txBox="1"/>
          <p:nvPr/>
        </p:nvSpPr>
        <p:spPr>
          <a:xfrm>
            <a:off x="3722643" y="966397"/>
            <a:ext cx="7958495" cy="2308324"/>
          </a:xfrm>
          <a:prstGeom prst="rect">
            <a:avLst/>
          </a:prstGeom>
          <a:solidFill>
            <a:schemeClr val="bg1"/>
          </a:solidFill>
        </p:spPr>
        <p:txBody>
          <a:bodyPr wrap="square" rtlCol="0">
            <a:spAutoFit/>
          </a:bodyPr>
          <a:lstStyle/>
          <a:p>
            <a:r>
              <a:rPr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rPr>
              <a:t>7</a:t>
            </a: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月に心筋梗塞を起こし、大学病院に入院した。退院後デイサービスに通ってトレーニングしている。その後大学病院に通院している。自転車に乗るのは怖いので診療所には通えなくなった。ｹｱﾏﾈｰｼﾞｬｰや通所のサービスは法人外の事業所になっている。</a:t>
            </a:r>
            <a:endParaRPr kumimoji="1"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240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898003F3-9342-4463-8C58-CCE9D0B4E07C}"/>
              </a:ext>
            </a:extLst>
          </p:cNvPr>
          <p:cNvPicPr>
            <a:picLocks noChangeAspect="1"/>
          </p:cNvPicPr>
          <p:nvPr/>
        </p:nvPicPr>
        <p:blipFill>
          <a:blip r:embed="rId2"/>
          <a:stretch>
            <a:fillRect/>
          </a:stretch>
        </p:blipFill>
        <p:spPr>
          <a:xfrm>
            <a:off x="461649" y="3741199"/>
            <a:ext cx="1388661" cy="2001942"/>
          </a:xfrm>
          <a:prstGeom prst="rect">
            <a:avLst/>
          </a:prstGeom>
        </p:spPr>
      </p:pic>
      <p:cxnSp>
        <p:nvCxnSpPr>
          <p:cNvPr id="5" name="直線コネクタ 4">
            <a:extLst>
              <a:ext uri="{FF2B5EF4-FFF2-40B4-BE49-F238E27FC236}">
                <a16:creationId xmlns:a16="http://schemas.microsoft.com/office/drawing/2014/main" id="{BF0A77D1-B971-45CC-AAAE-36A1A801329D}"/>
              </a:ext>
            </a:extLst>
          </p:cNvPr>
          <p:cNvCxnSpPr>
            <a:cxnSpLocks/>
          </p:cNvCxnSpPr>
          <p:nvPr/>
        </p:nvCxnSpPr>
        <p:spPr>
          <a:xfrm>
            <a:off x="3722643" y="3108049"/>
            <a:ext cx="7816827" cy="1"/>
          </a:xfrm>
          <a:prstGeom prst="line">
            <a:avLst/>
          </a:prstGeom>
        </p:spPr>
        <p:style>
          <a:lnRef idx="1">
            <a:schemeClr val="dk1"/>
          </a:lnRef>
          <a:fillRef idx="0">
            <a:schemeClr val="dk1"/>
          </a:fillRef>
          <a:effectRef idx="0">
            <a:schemeClr val="dk1"/>
          </a:effectRef>
          <a:fontRef idx="minor">
            <a:schemeClr val="tx1"/>
          </a:fontRef>
        </p:style>
      </p:cxnSp>
      <p:sp>
        <p:nvSpPr>
          <p:cNvPr id="11" name="正方形/長方形 10">
            <a:extLst>
              <a:ext uri="{FF2B5EF4-FFF2-40B4-BE49-F238E27FC236}">
                <a16:creationId xmlns:a16="http://schemas.microsoft.com/office/drawing/2014/main" id="{C6C5C76A-FF3B-408F-A29C-3BB587DD581A}"/>
              </a:ext>
            </a:extLst>
          </p:cNvPr>
          <p:cNvSpPr/>
          <p:nvPr/>
        </p:nvSpPr>
        <p:spPr>
          <a:xfrm>
            <a:off x="2228046" y="3382257"/>
            <a:ext cx="9311424" cy="2308324"/>
          </a:xfrm>
          <a:prstGeom prst="rect">
            <a:avLst/>
          </a:prstGeom>
        </p:spPr>
        <p:txBody>
          <a:bodyPr wrap="square">
            <a:spAutoFit/>
          </a:bodyPr>
          <a:lstStyle/>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参加したくとも、本人の体調に変化があったり、介護のために参加ができなかったりしていることが分かった。</a:t>
            </a:r>
            <a:endParaRPr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lang="ja-JP" altLang="en-US" sz="2400" dirty="0">
                <a:solidFill>
                  <a:srgbClr val="C00000"/>
                </a:solidFill>
                <a:latin typeface="BIZ UDPゴシック" panose="020B0400000000000000" pitchFamily="50" charset="-128"/>
                <a:ea typeface="BIZ UDPゴシック" panose="020B0400000000000000" pitchFamily="50" charset="-128"/>
              </a:rPr>
              <a:t>平均年齢が高いこともあり、今後も疾患の悪化、</a:t>
            </a:r>
            <a:r>
              <a:rPr lang="en-US" altLang="ja-JP" sz="2400" dirty="0">
                <a:solidFill>
                  <a:srgbClr val="C00000"/>
                </a:solidFill>
                <a:latin typeface="BIZ UDPゴシック" panose="020B0400000000000000" pitchFamily="50" charset="-128"/>
                <a:ea typeface="BIZ UDPゴシック" panose="020B0400000000000000" pitchFamily="50" charset="-128"/>
              </a:rPr>
              <a:t>ADL</a:t>
            </a:r>
            <a:r>
              <a:rPr lang="ja-JP" altLang="en-US" sz="2400" dirty="0">
                <a:solidFill>
                  <a:srgbClr val="C00000"/>
                </a:solidFill>
                <a:latin typeface="BIZ UDPゴシック" panose="020B0400000000000000" pitchFamily="50" charset="-128"/>
                <a:ea typeface="BIZ UDPゴシック" panose="020B0400000000000000" pitchFamily="50" charset="-128"/>
              </a:rPr>
              <a:t>の低下、家族の介護のため参加ができなくなることが考えられる。</a:t>
            </a:r>
            <a:endParaRPr lang="en-US" altLang="ja-JP" sz="2400" dirty="0">
              <a:solidFill>
                <a:srgbClr val="C00000"/>
              </a:solidFill>
              <a:latin typeface="BIZ UDPゴシック" panose="020B0400000000000000" pitchFamily="50" charset="-128"/>
              <a:ea typeface="BIZ UDPゴシック" panose="020B0400000000000000" pitchFamily="50" charset="-128"/>
            </a:endParaRPr>
          </a:p>
          <a:p>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また、法人外の介護サービスを利用している方も多いことが分かった。</a:t>
            </a:r>
            <a:endParaRPr lang="ja-JP"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77311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462D65-D041-47C4-8F1F-716CEBA6ED00}"/>
              </a:ext>
            </a:extLst>
          </p:cNvPr>
          <p:cNvSpPr>
            <a:spLocks noGrp="1"/>
          </p:cNvSpPr>
          <p:nvPr>
            <p:ph type="title"/>
          </p:nvPr>
        </p:nvSpPr>
        <p:spPr>
          <a:xfrm>
            <a:off x="252919" y="1123838"/>
            <a:ext cx="2947482" cy="1838304"/>
          </a:xfrm>
        </p:spPr>
        <p:txBody>
          <a:bodyPr/>
          <a:lstStyle/>
          <a:p>
            <a:r>
              <a:rPr kumimoji="1" lang="ja-JP" altLang="en-US" b="1" dirty="0">
                <a:latin typeface="あずきフォント" panose="02000609000000000000" pitchFamily="1" charset="-128"/>
                <a:ea typeface="あずきフォント" panose="02000609000000000000" pitchFamily="1" charset="-128"/>
              </a:rPr>
              <a:t>今後の課題</a:t>
            </a:r>
          </a:p>
        </p:txBody>
      </p:sp>
      <p:pic>
        <p:nvPicPr>
          <p:cNvPr id="4" name="コンテンツ プレースホルダー 3">
            <a:extLst>
              <a:ext uri="{FF2B5EF4-FFF2-40B4-BE49-F238E27FC236}">
                <a16:creationId xmlns:a16="http://schemas.microsoft.com/office/drawing/2014/main" id="{5DA35B03-5D3E-49E2-9E25-CE195A0AC3F5}"/>
              </a:ext>
            </a:extLst>
          </p:cNvPr>
          <p:cNvPicPr>
            <a:picLocks noGrp="1" noChangeAspect="1"/>
          </p:cNvPicPr>
          <p:nvPr>
            <p:ph idx="1"/>
          </p:nvPr>
        </p:nvPicPr>
        <p:blipFill>
          <a:blip r:embed="rId2"/>
          <a:stretch>
            <a:fillRect/>
          </a:stretch>
        </p:blipFill>
        <p:spPr>
          <a:xfrm>
            <a:off x="10071278" y="3980288"/>
            <a:ext cx="1420672" cy="2048090"/>
          </a:xfrm>
          <a:prstGeom prst="rect">
            <a:avLst/>
          </a:prstGeom>
        </p:spPr>
      </p:pic>
      <p:sp>
        <p:nvSpPr>
          <p:cNvPr id="3" name="テキスト ボックス 2">
            <a:extLst>
              <a:ext uri="{FF2B5EF4-FFF2-40B4-BE49-F238E27FC236}">
                <a16:creationId xmlns:a16="http://schemas.microsoft.com/office/drawing/2014/main" id="{79371EE7-E3B7-4F88-9FA2-F51C2B481E0A}"/>
              </a:ext>
            </a:extLst>
          </p:cNvPr>
          <p:cNvSpPr txBox="1"/>
          <p:nvPr/>
        </p:nvSpPr>
        <p:spPr>
          <a:xfrm>
            <a:off x="-90154" y="3142445"/>
            <a:ext cx="3747753" cy="3193961"/>
          </a:xfrm>
          <a:prstGeom prst="rect">
            <a:avLst/>
          </a:prstGeom>
          <a:solidFill>
            <a:schemeClr val="bg1"/>
          </a:solidFill>
        </p:spPr>
        <p:txBody>
          <a:bodyPr wrap="square" rtlCol="0">
            <a:spAutoFit/>
          </a:bodyPr>
          <a:lstStyle/>
          <a:p>
            <a:endParaRPr kumimoji="1" lang="ja-JP" altLang="en-US" dirty="0"/>
          </a:p>
        </p:txBody>
      </p:sp>
      <p:sp>
        <p:nvSpPr>
          <p:cNvPr id="8" name="コンテンツ プレースホルダー 2">
            <a:extLst>
              <a:ext uri="{FF2B5EF4-FFF2-40B4-BE49-F238E27FC236}">
                <a16:creationId xmlns:a16="http://schemas.microsoft.com/office/drawing/2014/main" id="{D6EA7316-D974-458E-BEF7-C32E595B8346}"/>
              </a:ext>
            </a:extLst>
          </p:cNvPr>
          <p:cNvSpPr txBox="1">
            <a:spLocks/>
          </p:cNvSpPr>
          <p:nvPr/>
        </p:nvSpPr>
        <p:spPr>
          <a:xfrm>
            <a:off x="3567448" y="813236"/>
            <a:ext cx="8255357" cy="2615764"/>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a:lstStyle>
          <a:p>
            <a:r>
              <a:rPr lang="ja-JP" altLang="en-US" sz="2600" dirty="0">
                <a:solidFill>
                  <a:schemeClr val="tx1">
                    <a:lumMod val="65000"/>
                    <a:lumOff val="35000"/>
                  </a:schemeClr>
                </a:solidFill>
                <a:latin typeface="BIZ UDPゴシック" panose="020B0400000000000000" pitchFamily="50" charset="-128"/>
                <a:ea typeface="BIZ UDPゴシック" panose="020B0400000000000000" pitchFamily="50" charset="-128"/>
              </a:rPr>
              <a:t>比較的元気な高齢者の居場所となっている。しかし</a:t>
            </a:r>
            <a:r>
              <a:rPr lang="en-US" altLang="ja-JP" sz="2600" dirty="0">
                <a:solidFill>
                  <a:schemeClr val="tx1">
                    <a:lumMod val="65000"/>
                    <a:lumOff val="35000"/>
                  </a:schemeClr>
                </a:solidFill>
                <a:latin typeface="BIZ UDPゴシック" panose="020B0400000000000000" pitchFamily="50" charset="-128"/>
                <a:ea typeface="BIZ UDPゴシック" panose="020B0400000000000000" pitchFamily="50" charset="-128"/>
              </a:rPr>
              <a:t>A</a:t>
            </a:r>
            <a:r>
              <a:rPr lang="ja-JP" altLang="en-US" sz="2600" dirty="0">
                <a:solidFill>
                  <a:schemeClr val="tx1">
                    <a:lumMod val="65000"/>
                    <a:lumOff val="35000"/>
                  </a:schemeClr>
                </a:solidFill>
                <a:latin typeface="BIZ UDPゴシック" panose="020B0400000000000000" pitchFamily="50" charset="-128"/>
                <a:ea typeface="BIZ UDPゴシック" panose="020B0400000000000000" pitchFamily="50" charset="-128"/>
              </a:rPr>
              <a:t>病院の「おれんじくらぶ」は参加しなくなったら、</a:t>
            </a:r>
            <a:r>
              <a:rPr lang="ja-JP" altLang="en-US" sz="2600" dirty="0">
                <a:solidFill>
                  <a:srgbClr val="C00000"/>
                </a:solidFill>
                <a:latin typeface="BIZ UDPゴシック" panose="020B0400000000000000" pitchFamily="50" charset="-128"/>
                <a:ea typeface="BIZ UDPゴシック" panose="020B0400000000000000" pitchFamily="50" charset="-128"/>
              </a:rPr>
              <a:t>まったくつながりが切れてしまい、</a:t>
            </a:r>
            <a:r>
              <a:rPr lang="ja-JP" altLang="en-US" sz="2600" dirty="0">
                <a:solidFill>
                  <a:schemeClr val="tx1">
                    <a:lumMod val="65000"/>
                    <a:lumOff val="35000"/>
                  </a:schemeClr>
                </a:solidFill>
                <a:latin typeface="BIZ UDPゴシック" panose="020B0400000000000000" pitchFamily="50" charset="-128"/>
                <a:ea typeface="BIZ UDPゴシック" panose="020B0400000000000000" pitchFamily="50" charset="-128"/>
              </a:rPr>
              <a:t>その後のネットワークがつくれていない。</a:t>
            </a:r>
            <a:endParaRPr lang="en-US" altLang="ja-JP" sz="26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r>
              <a:rPr lang="ja-JP" altLang="en-US" sz="2600" dirty="0">
                <a:solidFill>
                  <a:schemeClr val="tx1">
                    <a:lumMod val="65000"/>
                    <a:lumOff val="35000"/>
                  </a:schemeClr>
                </a:solidFill>
                <a:latin typeface="BIZ UDPゴシック" panose="020B0400000000000000" pitchFamily="50" charset="-128"/>
                <a:ea typeface="BIZ UDPゴシック" panose="020B0400000000000000" pitchFamily="50" charset="-128"/>
              </a:rPr>
              <a:t>今後は来れなくなっても</a:t>
            </a:r>
            <a:r>
              <a:rPr lang="ja-JP" altLang="en-US" sz="2600" dirty="0">
                <a:solidFill>
                  <a:schemeClr val="accent1"/>
                </a:solidFill>
                <a:latin typeface="BIZ UDPゴシック" panose="020B0400000000000000" pitchFamily="50" charset="-128"/>
                <a:ea typeface="BIZ UDPゴシック" panose="020B0400000000000000" pitchFamily="50" charset="-128"/>
              </a:rPr>
              <a:t>「おれんじくらぶ」</a:t>
            </a:r>
            <a:r>
              <a:rPr lang="ja-JP" altLang="en-US" sz="2600" dirty="0">
                <a:solidFill>
                  <a:schemeClr val="tx1">
                    <a:lumMod val="65000"/>
                    <a:lumOff val="35000"/>
                  </a:schemeClr>
                </a:solidFill>
                <a:latin typeface="BIZ UDPゴシック" panose="020B0400000000000000" pitchFamily="50" charset="-128"/>
                <a:ea typeface="BIZ UDPゴシック" panose="020B0400000000000000" pitchFamily="50" charset="-128"/>
              </a:rPr>
              <a:t>とつながることと、法人内の介護事業所をなるべく利用していただけるように、宣伝が必要であると思われる。</a:t>
            </a:r>
            <a:endParaRPr lang="en-US" altLang="ja-JP" sz="26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endParaRPr lang="ja-JP" altLang="en-US" sz="3600" b="1" dirty="0"/>
          </a:p>
        </p:txBody>
      </p:sp>
      <p:sp>
        <p:nvSpPr>
          <p:cNvPr id="9" name="コンテンツ プレースホルダー 2">
            <a:extLst>
              <a:ext uri="{FF2B5EF4-FFF2-40B4-BE49-F238E27FC236}">
                <a16:creationId xmlns:a16="http://schemas.microsoft.com/office/drawing/2014/main" id="{CF68917A-0A1B-4690-97A0-BE688D4A715D}"/>
              </a:ext>
            </a:extLst>
          </p:cNvPr>
          <p:cNvSpPr txBox="1">
            <a:spLocks/>
          </p:cNvSpPr>
          <p:nvPr/>
        </p:nvSpPr>
        <p:spPr>
          <a:xfrm>
            <a:off x="811370" y="2582111"/>
            <a:ext cx="9259908" cy="460118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r>
              <a:rPr lang="ja-JP" altLang="en-US" sz="2400" dirty="0">
                <a:latin typeface="BIZ UDPゴシック" panose="020B0400000000000000" pitchFamily="50" charset="-128"/>
                <a:ea typeface="BIZ UDPゴシック" panose="020B0400000000000000" pitchFamily="50" charset="-128"/>
              </a:rPr>
              <a:t>「おれんじくらぶ」の中にケアマネのお話を入れるようにした。</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来れなくなった方や、来なくなった方にも、</a:t>
            </a:r>
            <a:r>
              <a:rPr lang="ja-JP" altLang="en-US" sz="2400" dirty="0">
                <a:solidFill>
                  <a:schemeClr val="accent1"/>
                </a:solidFill>
                <a:latin typeface="BIZ UDPゴシック" panose="020B0400000000000000" pitchFamily="50" charset="-128"/>
                <a:ea typeface="BIZ UDPゴシック" panose="020B0400000000000000" pitchFamily="50" charset="-128"/>
              </a:rPr>
              <a:t>「おれんじくらぶ」</a:t>
            </a:r>
            <a:r>
              <a:rPr lang="ja-JP" altLang="en-US" sz="2400" dirty="0">
                <a:latin typeface="BIZ UDPゴシック" panose="020B0400000000000000" pitchFamily="50" charset="-128"/>
                <a:ea typeface="BIZ UDPゴシック" panose="020B0400000000000000" pitchFamily="50" charset="-128"/>
              </a:rPr>
              <a:t>通信や、</a:t>
            </a:r>
            <a:r>
              <a:rPr lang="en-US" altLang="ja-JP" sz="2400" dirty="0">
                <a:latin typeface="BIZ UDPゴシック" panose="020B0400000000000000" pitchFamily="50" charset="-128"/>
                <a:ea typeface="BIZ UDPゴシック" panose="020B0400000000000000" pitchFamily="50" charset="-128"/>
              </a:rPr>
              <a:t>A</a:t>
            </a:r>
            <a:r>
              <a:rPr lang="ja-JP" altLang="en-US" sz="2400" dirty="0">
                <a:latin typeface="BIZ UDPゴシック" panose="020B0400000000000000" pitchFamily="50" charset="-128"/>
                <a:ea typeface="BIZ UDPゴシック" panose="020B0400000000000000" pitchFamily="50" charset="-128"/>
              </a:rPr>
              <a:t>病院、診療所からのお知らせなど定期的に郵送することとした。</a:t>
            </a:r>
            <a:endParaRPr lang="en-US" altLang="ja-JP" sz="2400" dirty="0">
              <a:latin typeface="BIZ UDPゴシック" panose="020B0400000000000000" pitchFamily="50" charset="-128"/>
              <a:ea typeface="BIZ UDPゴシック" panose="020B0400000000000000" pitchFamily="50" charset="-128"/>
            </a:endParaRPr>
          </a:p>
          <a:p>
            <a:pPr marL="0" indent="0">
              <a:buNone/>
            </a:pPr>
            <a:r>
              <a:rPr lang="ja-JP" altLang="en-US" sz="2400" b="1" dirty="0">
                <a:latin typeface="BIZ UDPゴシック" panose="020B0400000000000000" pitchFamily="50" charset="-128"/>
                <a:ea typeface="BIZ UDPゴシック" panose="020B0400000000000000" pitchFamily="50" charset="-128"/>
              </a:rPr>
              <a:t>参加できなくなっても私たちの情報を伝えることで、さらに安心して地域で暮らすことができるような役割を私たちが意識して今後も継続していきたい。</a:t>
            </a:r>
          </a:p>
        </p:txBody>
      </p:sp>
    </p:spTree>
    <p:extLst>
      <p:ext uri="{BB962C8B-B14F-4D97-AF65-F5344CB8AC3E}">
        <p14:creationId xmlns:p14="http://schemas.microsoft.com/office/powerpoint/2010/main" val="144068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571DCE-BC6F-4E9C-B932-F50BF3E7595A}"/>
              </a:ext>
            </a:extLst>
          </p:cNvPr>
          <p:cNvSpPr>
            <a:spLocks noGrp="1"/>
          </p:cNvSpPr>
          <p:nvPr>
            <p:ph type="title"/>
          </p:nvPr>
        </p:nvSpPr>
        <p:spPr>
          <a:xfrm>
            <a:off x="176013" y="833259"/>
            <a:ext cx="3940935" cy="1810141"/>
          </a:xfrm>
        </p:spPr>
        <p:txBody>
          <a:bodyPr>
            <a:normAutofit/>
          </a:bodyPr>
          <a:lstStyle/>
          <a:p>
            <a:r>
              <a:rPr kumimoji="1" lang="ja-JP" altLang="en-US" sz="2800" b="1" dirty="0">
                <a:latin typeface="あずきフォント" panose="02000609000000000000" pitchFamily="1" charset="-128"/>
                <a:ea typeface="あずきフォント" panose="02000609000000000000" pitchFamily="1" charset="-128"/>
              </a:rPr>
              <a:t>認知症カフェ</a:t>
            </a:r>
            <a:br>
              <a:rPr kumimoji="1" lang="en-US" altLang="ja-JP" sz="2800" b="1" dirty="0"/>
            </a:br>
            <a:r>
              <a:rPr kumimoji="1" lang="ja-JP" altLang="en-US" sz="2800" b="1" dirty="0"/>
              <a:t>「</a:t>
            </a:r>
            <a:r>
              <a:rPr kumimoji="1" lang="ja-JP" altLang="en-US" sz="2800" b="1" dirty="0">
                <a:latin typeface="あずきフォント" panose="02000609000000000000" pitchFamily="1" charset="-128"/>
                <a:ea typeface="あずきフォント" panose="02000609000000000000" pitchFamily="1" charset="-128"/>
              </a:rPr>
              <a:t>おれんじくらぶ」</a:t>
            </a:r>
            <a:br>
              <a:rPr kumimoji="1" lang="en-US" altLang="ja-JP" sz="2800" b="1" dirty="0">
                <a:latin typeface="あずきフォント" panose="02000609000000000000" pitchFamily="1" charset="-128"/>
                <a:ea typeface="あずきフォント" panose="02000609000000000000" pitchFamily="1" charset="-128"/>
              </a:rPr>
            </a:br>
            <a:r>
              <a:rPr kumimoji="1" lang="ja-JP" altLang="en-US" sz="2800" b="1" dirty="0">
                <a:latin typeface="あずきフォント" panose="02000609000000000000" pitchFamily="1" charset="-128"/>
                <a:ea typeface="あずきフォント" panose="02000609000000000000" pitchFamily="1" charset="-128"/>
              </a:rPr>
              <a:t>　　概要　</a:t>
            </a:r>
          </a:p>
        </p:txBody>
      </p:sp>
      <p:sp>
        <p:nvSpPr>
          <p:cNvPr id="3" name="コンテンツ プレースホルダー 2">
            <a:extLst>
              <a:ext uri="{FF2B5EF4-FFF2-40B4-BE49-F238E27FC236}">
                <a16:creationId xmlns:a16="http://schemas.microsoft.com/office/drawing/2014/main" id="{9E05016D-6D31-4F62-9D0D-2A6DBC117145}"/>
              </a:ext>
            </a:extLst>
          </p:cNvPr>
          <p:cNvSpPr>
            <a:spLocks noGrp="1"/>
          </p:cNvSpPr>
          <p:nvPr>
            <p:ph sz="half" idx="1"/>
          </p:nvPr>
        </p:nvSpPr>
        <p:spPr>
          <a:xfrm>
            <a:off x="4606345" y="701239"/>
            <a:ext cx="8251065" cy="5819487"/>
          </a:xfrm>
        </p:spPr>
        <p:txBody>
          <a:bodyPr>
            <a:normAutofit/>
          </a:bodyPr>
          <a:lstStyle/>
          <a:p>
            <a:pPr marL="0" indent="0" hangingPunct="0">
              <a:buNone/>
            </a:pPr>
            <a:r>
              <a:rPr lang="ja-JP" altLang="ja-JP" sz="2400" dirty="0">
                <a:latin typeface="BIZ UDPゴシック" panose="020B0400000000000000" pitchFamily="50" charset="-128"/>
                <a:ea typeface="BIZ UDPゴシック" panose="020B0400000000000000" pitchFamily="50" charset="-128"/>
              </a:rPr>
              <a:t>開始</a:t>
            </a:r>
            <a:r>
              <a:rPr lang="ja-JP" altLang="en-US" sz="2400" dirty="0">
                <a:latin typeface="BIZ UDPゴシック" panose="020B0400000000000000" pitchFamily="50" charset="-128"/>
                <a:ea typeface="BIZ UDPゴシック" panose="020B0400000000000000" pitchFamily="50" charset="-128"/>
              </a:rPr>
              <a:t>；２０１５年１１月から　　　</a:t>
            </a:r>
            <a:r>
              <a:rPr lang="ja-JP" altLang="ja-JP" sz="2400" dirty="0">
                <a:latin typeface="BIZ UDPゴシック" panose="020B0400000000000000" pitchFamily="50" charset="-128"/>
                <a:ea typeface="BIZ UDPゴシック" panose="020B0400000000000000" pitchFamily="50" charset="-128"/>
              </a:rPr>
              <a:t>　　</a:t>
            </a:r>
            <a:endParaRPr lang="en-US" altLang="ja-JP" sz="2400" dirty="0">
              <a:latin typeface="BIZ UDPゴシック" panose="020B0400000000000000" pitchFamily="50" charset="-128"/>
              <a:ea typeface="BIZ UDPゴシック" panose="020B0400000000000000" pitchFamily="50" charset="-128"/>
            </a:endParaRPr>
          </a:p>
          <a:p>
            <a:pPr marL="0" indent="0" hangingPunct="0">
              <a:buNone/>
            </a:pPr>
            <a:r>
              <a:rPr lang="ja-JP" altLang="ja-JP" sz="2400" dirty="0">
                <a:latin typeface="BIZ UDPゴシック" panose="020B0400000000000000" pitchFamily="50" charset="-128"/>
                <a:ea typeface="BIZ UDPゴシック" panose="020B0400000000000000" pitchFamily="50" charset="-128"/>
              </a:rPr>
              <a:t>開催頻度</a:t>
            </a:r>
            <a:r>
              <a:rPr lang="ja-JP" altLang="en-US" sz="2400" dirty="0">
                <a:latin typeface="BIZ UDPゴシック" panose="020B0400000000000000" pitchFamily="50" charset="-128"/>
                <a:ea typeface="BIZ UDPゴシック" panose="020B0400000000000000" pitchFamily="50" charset="-128"/>
              </a:rPr>
              <a:t>；１回</a:t>
            </a:r>
            <a:r>
              <a:rPr lang="en-US" altLang="ja-JP" sz="2400" dirty="0">
                <a:latin typeface="BIZ UDPゴシック" panose="020B0400000000000000" pitchFamily="50" charset="-128"/>
                <a:ea typeface="BIZ UDPゴシック" panose="020B0400000000000000" pitchFamily="50" charset="-128"/>
              </a:rPr>
              <a:t>/</a:t>
            </a:r>
            <a:r>
              <a:rPr lang="ja-JP" altLang="ja-JP" sz="2400" dirty="0">
                <a:latin typeface="BIZ UDPゴシック" panose="020B0400000000000000" pitchFamily="50" charset="-128"/>
                <a:ea typeface="BIZ UDPゴシック" panose="020B0400000000000000" pitchFamily="50" charset="-128"/>
              </a:rPr>
              <a:t>月　第</a:t>
            </a:r>
            <a:r>
              <a:rPr lang="ja-JP" altLang="en-US" sz="2400" dirty="0">
                <a:latin typeface="BIZ UDPゴシック" panose="020B0400000000000000" pitchFamily="50" charset="-128"/>
                <a:ea typeface="BIZ UDPゴシック" panose="020B0400000000000000" pitchFamily="50" charset="-128"/>
              </a:rPr>
              <a:t>３</a:t>
            </a:r>
            <a:r>
              <a:rPr lang="ja-JP" altLang="ja-JP" sz="2400" dirty="0">
                <a:latin typeface="BIZ UDPゴシック" panose="020B0400000000000000" pitchFamily="50" charset="-128"/>
                <a:ea typeface="BIZ UDPゴシック" panose="020B0400000000000000" pitchFamily="50" charset="-128"/>
              </a:rPr>
              <a:t>土曜日　</a:t>
            </a:r>
            <a:r>
              <a:rPr lang="ja-JP" altLang="en-US" dirty="0">
                <a:latin typeface="BIZ UDPゴシック" panose="020B0400000000000000" pitchFamily="50" charset="-128"/>
                <a:ea typeface="BIZ UDPゴシック" panose="020B0400000000000000" pitchFamily="50" charset="-128"/>
              </a:rPr>
              <a:t>（中止、休みなし）</a:t>
            </a:r>
            <a:r>
              <a:rPr lang="ja-JP" altLang="ja-JP" dirty="0">
                <a:latin typeface="BIZ UDPゴシック" panose="020B0400000000000000" pitchFamily="50" charset="-128"/>
                <a:ea typeface="BIZ UDPゴシック" panose="020B0400000000000000" pitchFamily="50" charset="-128"/>
              </a:rPr>
              <a:t>　</a:t>
            </a:r>
            <a:endParaRPr lang="en-US" altLang="ja-JP" sz="2400" dirty="0">
              <a:latin typeface="BIZ UDPゴシック" panose="020B0400000000000000" pitchFamily="50" charset="-128"/>
              <a:ea typeface="BIZ UDPゴシック" panose="020B0400000000000000" pitchFamily="50" charset="-128"/>
            </a:endParaRPr>
          </a:p>
          <a:p>
            <a:pPr marL="0" indent="0" hangingPunct="0">
              <a:buNone/>
            </a:pPr>
            <a:r>
              <a:rPr lang="ja-JP" altLang="en-US" sz="2400" dirty="0">
                <a:latin typeface="BIZ UDPゴシック" panose="020B0400000000000000" pitchFamily="50" charset="-128"/>
                <a:ea typeface="BIZ UDPゴシック" panose="020B0400000000000000" pitchFamily="50" charset="-128"/>
              </a:rPr>
              <a:t>　　</a:t>
            </a:r>
            <a:r>
              <a:rPr lang="ja-JP" altLang="ja-JP" sz="2400" dirty="0">
                <a:latin typeface="BIZ UDPゴシック" panose="020B0400000000000000" pitchFamily="50" charset="-128"/>
                <a:ea typeface="BIZ UDPゴシック" panose="020B0400000000000000" pitchFamily="50" charset="-128"/>
              </a:rPr>
              <a:t>時間</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10</a:t>
            </a:r>
            <a:r>
              <a:rPr lang="ja-JP" altLang="ja-JP"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00</a:t>
            </a:r>
            <a:r>
              <a:rPr lang="ja-JP" altLang="ja-JP"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11</a:t>
            </a:r>
            <a:r>
              <a:rPr lang="ja-JP" altLang="ja-JP"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30</a:t>
            </a:r>
          </a:p>
          <a:p>
            <a:pPr marL="0" indent="0" hangingPunct="0">
              <a:buNone/>
            </a:pPr>
            <a:r>
              <a:rPr lang="ja-JP" altLang="en-US" sz="2400" dirty="0">
                <a:latin typeface="BIZ UDPゴシック" panose="020B0400000000000000" pitchFamily="50" charset="-128"/>
                <a:ea typeface="BIZ UDPゴシック" panose="020B0400000000000000" pitchFamily="50" charset="-128"/>
              </a:rPr>
              <a:t>場所；病院内通所リハビリ室</a:t>
            </a:r>
            <a:endParaRPr lang="ja-JP" altLang="ja-JP" sz="2400" dirty="0">
              <a:latin typeface="BIZ UDPゴシック" panose="020B0400000000000000" pitchFamily="50" charset="-128"/>
              <a:ea typeface="BIZ UDPゴシック" panose="020B0400000000000000" pitchFamily="50" charset="-128"/>
            </a:endParaRPr>
          </a:p>
          <a:p>
            <a:pPr marL="0" indent="0" hangingPunct="0">
              <a:buNone/>
            </a:pPr>
            <a:r>
              <a:rPr lang="ja-JP" altLang="en-US" sz="2400" dirty="0">
                <a:latin typeface="BIZ UDPゴシック" panose="020B0400000000000000" pitchFamily="50" charset="-128"/>
                <a:ea typeface="BIZ UDPゴシック" panose="020B0400000000000000" pitchFamily="50" charset="-128"/>
              </a:rPr>
              <a:t>スタッフ；</a:t>
            </a:r>
            <a:r>
              <a:rPr lang="ja-JP" altLang="ja-JP" sz="2400" dirty="0">
                <a:latin typeface="BIZ UDPゴシック" panose="020B0400000000000000" pitchFamily="50" charset="-128"/>
                <a:ea typeface="BIZ UDPゴシック" panose="020B0400000000000000" pitchFamily="50" charset="-128"/>
              </a:rPr>
              <a:t>看護師</a:t>
            </a:r>
            <a:r>
              <a:rPr lang="ja-JP" altLang="en-US" sz="2400" dirty="0">
                <a:latin typeface="BIZ UDPゴシック" panose="020B0400000000000000" pitchFamily="50" charset="-128"/>
                <a:ea typeface="BIZ UDPゴシック" panose="020B0400000000000000" pitchFamily="50" charset="-128"/>
              </a:rPr>
              <a:t>　</a:t>
            </a:r>
            <a:endParaRPr lang="en-US" altLang="ja-JP" sz="2400" dirty="0">
              <a:latin typeface="BIZ UDPゴシック" panose="020B0400000000000000" pitchFamily="50" charset="-128"/>
              <a:ea typeface="BIZ UDPゴシック" panose="020B0400000000000000" pitchFamily="50" charset="-128"/>
            </a:endParaRPr>
          </a:p>
          <a:p>
            <a:pPr marL="0" indent="0" hangingPunct="0">
              <a:buNone/>
            </a:pPr>
            <a:r>
              <a:rPr lang="ja-JP" altLang="en-US" sz="2400" dirty="0">
                <a:latin typeface="BIZ UDPゴシック" panose="020B0400000000000000" pitchFamily="50" charset="-128"/>
                <a:ea typeface="BIZ UDPゴシック" panose="020B0400000000000000" pitchFamily="50" charset="-128"/>
              </a:rPr>
              <a:t>　　　　　（総師長、教育師長、病棟看護師他）　　　　　　　　</a:t>
            </a:r>
            <a:endParaRPr lang="en-US" altLang="ja-JP" sz="2400" dirty="0">
              <a:latin typeface="BIZ UDPゴシック" panose="020B0400000000000000" pitchFamily="50" charset="-128"/>
              <a:ea typeface="BIZ UDPゴシック" panose="020B0400000000000000" pitchFamily="50" charset="-128"/>
            </a:endParaRPr>
          </a:p>
          <a:p>
            <a:pPr marL="0" indent="0" hangingPunct="0">
              <a:buNone/>
            </a:pPr>
            <a:r>
              <a:rPr lang="ja-JP" altLang="en-US" sz="2400" dirty="0">
                <a:latin typeface="BIZ UDPゴシック" panose="020B0400000000000000" pitchFamily="50" charset="-128"/>
                <a:ea typeface="BIZ UDPゴシック" panose="020B0400000000000000" pitchFamily="50" charset="-128"/>
              </a:rPr>
              <a:t>　　　　　</a:t>
            </a:r>
            <a:r>
              <a:rPr lang="ja-JP" altLang="ja-JP" sz="2400" dirty="0">
                <a:latin typeface="BIZ UDPゴシック" panose="020B0400000000000000" pitchFamily="50" charset="-128"/>
                <a:ea typeface="BIZ UDPゴシック" panose="020B0400000000000000" pitchFamily="50" charset="-128"/>
              </a:rPr>
              <a:t>通所リハビリ職員　</a:t>
            </a:r>
            <a:r>
              <a:rPr lang="ja-JP" altLang="en-US" sz="2400" dirty="0">
                <a:latin typeface="BIZ UDPゴシック" panose="020B0400000000000000" pitchFamily="50" charset="-128"/>
                <a:ea typeface="BIZ UDPゴシック" panose="020B0400000000000000" pitchFamily="50" charset="-128"/>
              </a:rPr>
              <a:t>１～２名</a:t>
            </a:r>
            <a:endParaRPr lang="en-US" altLang="ja-JP" sz="2400" dirty="0">
              <a:latin typeface="BIZ UDPゴシック" panose="020B0400000000000000" pitchFamily="50" charset="-128"/>
              <a:ea typeface="BIZ UDPゴシック" panose="020B0400000000000000" pitchFamily="50" charset="-128"/>
            </a:endParaRPr>
          </a:p>
          <a:p>
            <a:pPr marL="0" indent="0" hangingPunct="0">
              <a:buNone/>
            </a:pPr>
            <a:r>
              <a:rPr lang="ja-JP" altLang="en-US" sz="2400" dirty="0">
                <a:latin typeface="BIZ UDPゴシック" panose="020B0400000000000000" pitchFamily="50" charset="-128"/>
                <a:ea typeface="BIZ UDPゴシック" panose="020B0400000000000000" pitchFamily="50" charset="-128"/>
              </a:rPr>
              <a:t>　　　　　</a:t>
            </a:r>
            <a:r>
              <a:rPr lang="ja-JP" altLang="ja-JP" sz="2400" dirty="0">
                <a:latin typeface="BIZ UDPゴシック" panose="020B0400000000000000" pitchFamily="50" charset="-128"/>
                <a:ea typeface="BIZ UDPゴシック" panose="020B0400000000000000" pitchFamily="50" charset="-128"/>
              </a:rPr>
              <a:t>共同組織職員</a:t>
            </a:r>
            <a:r>
              <a:rPr lang="ja-JP" altLang="en-US" sz="2400" dirty="0">
                <a:latin typeface="BIZ UDPゴシック" panose="020B0400000000000000" pitchFamily="50" charset="-128"/>
                <a:ea typeface="BIZ UDPゴシック" panose="020B0400000000000000" pitchFamily="50" charset="-128"/>
              </a:rPr>
              <a:t>（ﾄﾚｰﾅｰ）</a:t>
            </a:r>
            <a:r>
              <a:rPr lang="ja-JP"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体操担当　　　</a:t>
            </a:r>
            <a:endParaRPr lang="en-US" altLang="ja-JP" sz="2400" dirty="0">
              <a:latin typeface="BIZ UDPゴシック" panose="020B0400000000000000" pitchFamily="50" charset="-128"/>
              <a:ea typeface="BIZ UDPゴシック" panose="020B0400000000000000" pitchFamily="50" charset="-128"/>
            </a:endParaRPr>
          </a:p>
          <a:p>
            <a:pPr marL="0" indent="0" hangingPunct="0">
              <a:buNone/>
            </a:pPr>
            <a:r>
              <a:rPr lang="ja-JP" altLang="en-US" sz="2400" dirty="0">
                <a:latin typeface="BIZ UDPゴシック" panose="020B0400000000000000" pitchFamily="50" charset="-128"/>
                <a:ea typeface="BIZ UDPゴシック" panose="020B0400000000000000" pitchFamily="50" charset="-128"/>
              </a:rPr>
              <a:t>　　　　　</a:t>
            </a:r>
            <a:r>
              <a:rPr lang="ja-JP" altLang="ja-JP" sz="2400" dirty="0">
                <a:latin typeface="BIZ UDPゴシック" panose="020B0400000000000000" pitchFamily="50" charset="-128"/>
                <a:ea typeface="BIZ UDPゴシック" panose="020B0400000000000000" pitchFamily="50" charset="-128"/>
              </a:rPr>
              <a:t>ボランティア　</a:t>
            </a:r>
            <a:r>
              <a:rPr lang="ja-JP" altLang="en-US" sz="2400" dirty="0">
                <a:latin typeface="BIZ UDPゴシック" panose="020B0400000000000000" pitchFamily="50" charset="-128"/>
                <a:ea typeface="BIZ UDPゴシック" panose="020B0400000000000000" pitchFamily="50" charset="-128"/>
              </a:rPr>
              <a:t>共同組織組合員</a:t>
            </a:r>
            <a:endParaRPr lang="en-US" altLang="ja-JP" sz="2400" dirty="0">
              <a:latin typeface="BIZ UDPゴシック" panose="020B0400000000000000" pitchFamily="50" charset="-128"/>
              <a:ea typeface="BIZ UDPゴシック" panose="020B0400000000000000" pitchFamily="50" charset="-128"/>
            </a:endParaRPr>
          </a:p>
          <a:p>
            <a:pPr marL="0" indent="0" hangingPunct="0">
              <a:buNone/>
            </a:pPr>
            <a:r>
              <a:rPr lang="ja-JP" altLang="en-US" sz="2400" dirty="0">
                <a:latin typeface="BIZ UDPゴシック" panose="020B0400000000000000" pitchFamily="50" charset="-128"/>
                <a:ea typeface="BIZ UDPゴシック" panose="020B0400000000000000" pitchFamily="50" charset="-128"/>
              </a:rPr>
              <a:t>　　</a:t>
            </a:r>
            <a:r>
              <a:rPr lang="ja-JP" altLang="ja-JP" sz="2400" dirty="0">
                <a:solidFill>
                  <a:srgbClr val="C00000"/>
                </a:solidFill>
                <a:latin typeface="BIZ UDPゴシック" panose="020B0400000000000000" pitchFamily="50" charset="-128"/>
                <a:ea typeface="BIZ UDPゴシック" panose="020B0400000000000000" pitchFamily="50" charset="-128"/>
              </a:rPr>
              <a:t>合計</a:t>
            </a:r>
            <a:r>
              <a:rPr lang="en-US" altLang="ja-JP" sz="2400" dirty="0">
                <a:solidFill>
                  <a:srgbClr val="C00000"/>
                </a:solidFill>
                <a:latin typeface="BIZ UDPゴシック" panose="020B0400000000000000" pitchFamily="50" charset="-128"/>
                <a:ea typeface="BIZ UDPゴシック" panose="020B0400000000000000" pitchFamily="50" charset="-128"/>
              </a:rPr>
              <a:t>6</a:t>
            </a:r>
            <a:r>
              <a:rPr lang="ja-JP" altLang="ja-JP" sz="2400" dirty="0">
                <a:solidFill>
                  <a:srgbClr val="C00000"/>
                </a:solidFill>
                <a:latin typeface="BIZ UDPゴシック" panose="020B0400000000000000" pitchFamily="50" charset="-128"/>
                <a:ea typeface="BIZ UDPゴシック" panose="020B0400000000000000" pitchFamily="50" charset="-128"/>
              </a:rPr>
              <a:t>～</a:t>
            </a:r>
            <a:r>
              <a:rPr lang="en-US" altLang="ja-JP" sz="2400" dirty="0">
                <a:solidFill>
                  <a:srgbClr val="C00000"/>
                </a:solidFill>
                <a:latin typeface="BIZ UDPゴシック" panose="020B0400000000000000" pitchFamily="50" charset="-128"/>
                <a:ea typeface="BIZ UDPゴシック" panose="020B0400000000000000" pitchFamily="50" charset="-128"/>
              </a:rPr>
              <a:t>7</a:t>
            </a:r>
            <a:r>
              <a:rPr lang="ja-JP" altLang="ja-JP" sz="2400" dirty="0">
                <a:solidFill>
                  <a:srgbClr val="C00000"/>
                </a:solidFill>
                <a:latin typeface="BIZ UDPゴシック" panose="020B0400000000000000" pitchFamily="50" charset="-128"/>
                <a:ea typeface="BIZ UDPゴシック" panose="020B0400000000000000" pitchFamily="50" charset="-128"/>
              </a:rPr>
              <a:t>名</a:t>
            </a:r>
            <a:endParaRPr lang="en-US" altLang="ja-JP" sz="2400" dirty="0">
              <a:solidFill>
                <a:srgbClr val="C00000"/>
              </a:solidFill>
              <a:latin typeface="BIZ UDPゴシック" panose="020B0400000000000000" pitchFamily="50" charset="-128"/>
              <a:ea typeface="BIZ UDPゴシック" panose="020B0400000000000000" pitchFamily="50" charset="-128"/>
            </a:endParaRPr>
          </a:p>
          <a:p>
            <a:pPr marL="0" indent="0" hangingPunct="0">
              <a:buNone/>
            </a:pPr>
            <a:r>
              <a:rPr lang="ja-JP" altLang="en-US" sz="2400" dirty="0">
                <a:latin typeface="BIZ UDPゴシック" panose="020B0400000000000000" pitchFamily="50" charset="-128"/>
                <a:ea typeface="BIZ UDPゴシック" panose="020B0400000000000000" pitchFamily="50" charset="-128"/>
              </a:rPr>
              <a:t>実施内容；体操　脳トレ　栄養のお話　お茶とおしゃべり</a:t>
            </a:r>
            <a:endParaRPr lang="ja-JP" altLang="ja-JP" sz="2400" dirty="0">
              <a:latin typeface="BIZ UDPゴシック" panose="020B0400000000000000" pitchFamily="50" charset="-128"/>
              <a:ea typeface="BIZ UDPゴシック" panose="020B0400000000000000" pitchFamily="50" charset="-128"/>
            </a:endParaRPr>
          </a:p>
          <a:p>
            <a:endParaRPr kumimoji="1" lang="ja-JP" altLang="en-US" dirty="0"/>
          </a:p>
        </p:txBody>
      </p:sp>
      <p:pic>
        <p:nvPicPr>
          <p:cNvPr id="12" name="図 11">
            <a:extLst>
              <a:ext uri="{FF2B5EF4-FFF2-40B4-BE49-F238E27FC236}">
                <a16:creationId xmlns:a16="http://schemas.microsoft.com/office/drawing/2014/main" id="{48B1F19D-0C03-4AA6-8258-E3CC8E8065F7}"/>
              </a:ext>
            </a:extLst>
          </p:cNvPr>
          <p:cNvPicPr>
            <a:picLocks noChangeAspect="1"/>
          </p:cNvPicPr>
          <p:nvPr/>
        </p:nvPicPr>
        <p:blipFill>
          <a:blip r:embed="rId2"/>
          <a:stretch>
            <a:fillRect/>
          </a:stretch>
        </p:blipFill>
        <p:spPr>
          <a:xfrm>
            <a:off x="10350320" y="3161763"/>
            <a:ext cx="1455313" cy="2098029"/>
          </a:xfrm>
          <a:prstGeom prst="rect">
            <a:avLst/>
          </a:prstGeom>
        </p:spPr>
      </p:pic>
      <p:sp>
        <p:nvSpPr>
          <p:cNvPr id="11" name="テキスト ボックス 10">
            <a:extLst>
              <a:ext uri="{FF2B5EF4-FFF2-40B4-BE49-F238E27FC236}">
                <a16:creationId xmlns:a16="http://schemas.microsoft.com/office/drawing/2014/main" id="{5F27BA24-28F0-43D7-99B8-3BD0731F7144}"/>
              </a:ext>
            </a:extLst>
          </p:cNvPr>
          <p:cNvSpPr txBox="1"/>
          <p:nvPr/>
        </p:nvSpPr>
        <p:spPr>
          <a:xfrm>
            <a:off x="0" y="2665927"/>
            <a:ext cx="3747752" cy="3683358"/>
          </a:xfrm>
          <a:prstGeom prst="rect">
            <a:avLst/>
          </a:prstGeom>
          <a:solidFill>
            <a:schemeClr val="bg1"/>
          </a:solidFill>
        </p:spPr>
        <p:txBody>
          <a:bodyPr wrap="square" rtlCol="0">
            <a:spAutoFit/>
          </a:bodyPr>
          <a:lstStyle/>
          <a:p>
            <a:endParaRPr kumimoji="1" lang="ja-JP" altLang="en-US" dirty="0"/>
          </a:p>
        </p:txBody>
      </p:sp>
      <p:sp>
        <p:nvSpPr>
          <p:cNvPr id="10" name="テキスト ボックス 9">
            <a:extLst>
              <a:ext uri="{FF2B5EF4-FFF2-40B4-BE49-F238E27FC236}">
                <a16:creationId xmlns:a16="http://schemas.microsoft.com/office/drawing/2014/main" id="{44218436-980B-4F21-B0DE-1FF93F2A71F6}"/>
              </a:ext>
            </a:extLst>
          </p:cNvPr>
          <p:cNvSpPr txBox="1"/>
          <p:nvPr/>
        </p:nvSpPr>
        <p:spPr>
          <a:xfrm>
            <a:off x="283336" y="2643400"/>
            <a:ext cx="4215686" cy="4031873"/>
          </a:xfrm>
          <a:prstGeom prst="rect">
            <a:avLst/>
          </a:prstGeom>
          <a:noFill/>
        </p:spPr>
        <p:txBody>
          <a:bodyPr wrap="square" rtlCol="0">
            <a:spAutoFit/>
          </a:bodyPr>
          <a:lstStyle/>
          <a:p>
            <a:r>
              <a:rPr lang="ja-JP" altLang="en-US" sz="2400" b="1"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endParaRPr lang="en-US" altLang="ja-JP" sz="2400" b="1"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r>
              <a:rPr lang="ja-JP" altLang="en-US" sz="2400" b="1"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lang="ja-JP" altLang="en-US" sz="2800" b="1"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目的</a:t>
            </a:r>
            <a:endParaRPr lang="en-US" altLang="ja-JP" sz="24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lumMod val="65000"/>
                    <a:lumOff val="35000"/>
                  </a:schemeClr>
                </a:solidFill>
                <a:latin typeface="BIZ UDPゴシック" panose="020B0400000000000000" pitchFamily="50" charset="-128"/>
                <a:ea typeface="BIZ UDPゴシック" panose="020B0400000000000000" pitchFamily="50" charset="-128"/>
              </a:rPr>
              <a:t>①</a:t>
            </a:r>
            <a:r>
              <a:rPr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認知症になっても、お互い助　　</a:t>
            </a:r>
            <a:endParaRPr lang="en-US"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r>
              <a:rPr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　　け合いながら、安心して住み　</a:t>
            </a:r>
            <a:endParaRPr lang="en-US"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r>
              <a:rPr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　　続けられるまちづくりをめざす。</a:t>
            </a:r>
            <a:endParaRPr lang="en-US"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r>
              <a:rPr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②認知症の予防に取り組む。</a:t>
            </a:r>
            <a:endParaRPr lang="en-US"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r>
              <a:rPr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③</a:t>
            </a:r>
            <a:r>
              <a:rPr lang="ja-JP" altLang="en-US" dirty="0">
                <a:solidFill>
                  <a:schemeClr val="tx1">
                    <a:lumMod val="65000"/>
                    <a:lumOff val="35000"/>
                  </a:schemeClr>
                </a:solidFill>
                <a:latin typeface="BIZ UDPゴシック" panose="020B0400000000000000" pitchFamily="50" charset="-128"/>
                <a:ea typeface="BIZ UDPゴシック" panose="020B0400000000000000" pitchFamily="50" charset="-128"/>
              </a:rPr>
              <a:t>認知症</a:t>
            </a:r>
            <a:r>
              <a:rPr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のご本人や、ご家族の　</a:t>
            </a:r>
            <a:endParaRPr lang="en-US"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r>
              <a:rPr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　　困っていることに応えていける</a:t>
            </a:r>
            <a:endParaRPr lang="en-US"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r>
              <a:rPr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　　ネットワークづくりをすすめる。</a:t>
            </a:r>
            <a:endParaRPr lang="en-US"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r>
              <a:rPr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④認知症についての情報発信がで</a:t>
            </a:r>
            <a:endParaRPr lang="en-US"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r>
              <a:rPr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　　きるようにしていく。　</a:t>
            </a:r>
            <a:r>
              <a:rPr lang="ja-JP" altLang="en-US" sz="2000" dirty="0">
                <a:latin typeface="BIZ UDPゴシック" panose="020B0400000000000000" pitchFamily="50" charset="-128"/>
                <a:ea typeface="BIZ UDPゴシック" panose="020B0400000000000000" pitchFamily="50" charset="-128"/>
              </a:rPr>
              <a:t>　　　</a:t>
            </a:r>
            <a:endParaRPr lang="en-US" altLang="ja-JP" sz="2000" dirty="0">
              <a:latin typeface="BIZ UDPゴシック" panose="020B0400000000000000" pitchFamily="50" charset="-128"/>
              <a:ea typeface="BIZ UDPゴシック" panose="020B0400000000000000" pitchFamily="50" charset="-128"/>
            </a:endParaRPr>
          </a:p>
          <a:p>
            <a:endParaRPr kumimoji="1" lang="ja-JP" altLang="en-US" sz="2000" dirty="0"/>
          </a:p>
        </p:txBody>
      </p:sp>
      <p:cxnSp>
        <p:nvCxnSpPr>
          <p:cNvPr id="6" name="直線コネクタ 5">
            <a:extLst>
              <a:ext uri="{FF2B5EF4-FFF2-40B4-BE49-F238E27FC236}">
                <a16:creationId xmlns:a16="http://schemas.microsoft.com/office/drawing/2014/main" id="{D14D57B9-5B45-4EA3-BC62-687737CDDCDA}"/>
              </a:ext>
            </a:extLst>
          </p:cNvPr>
          <p:cNvCxnSpPr>
            <a:cxnSpLocks/>
          </p:cNvCxnSpPr>
          <p:nvPr/>
        </p:nvCxnSpPr>
        <p:spPr>
          <a:xfrm>
            <a:off x="4413162" y="708338"/>
            <a:ext cx="17170" cy="5628068"/>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79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7A6AE5-4037-4475-A789-A826A5468067}"/>
              </a:ext>
            </a:extLst>
          </p:cNvPr>
          <p:cNvSpPr>
            <a:spLocks noGrp="1"/>
          </p:cNvSpPr>
          <p:nvPr>
            <p:ph type="title"/>
          </p:nvPr>
        </p:nvSpPr>
        <p:spPr>
          <a:xfrm>
            <a:off x="293884" y="919307"/>
            <a:ext cx="2947482" cy="1593605"/>
          </a:xfrm>
        </p:spPr>
        <p:txBody>
          <a:bodyPr/>
          <a:lstStyle/>
          <a:p>
            <a:r>
              <a:rPr kumimoji="1" lang="ja-JP" altLang="en-US" b="1" dirty="0">
                <a:latin typeface="あずきフォント" panose="02000609000000000000" pitchFamily="1" charset="-128"/>
                <a:ea typeface="あずきフォント" panose="02000609000000000000" pitchFamily="1" charset="-128"/>
              </a:rPr>
              <a:t>参加者状況</a:t>
            </a:r>
          </a:p>
        </p:txBody>
      </p:sp>
      <p:sp>
        <p:nvSpPr>
          <p:cNvPr id="3" name="コンテンツ プレースホルダー 2">
            <a:extLst>
              <a:ext uri="{FF2B5EF4-FFF2-40B4-BE49-F238E27FC236}">
                <a16:creationId xmlns:a16="http://schemas.microsoft.com/office/drawing/2014/main" id="{BFCF1067-56C4-488A-974F-DCB33C07E873}"/>
              </a:ext>
            </a:extLst>
          </p:cNvPr>
          <p:cNvSpPr>
            <a:spLocks noGrp="1"/>
          </p:cNvSpPr>
          <p:nvPr>
            <p:ph idx="1"/>
          </p:nvPr>
        </p:nvSpPr>
        <p:spPr>
          <a:xfrm>
            <a:off x="3721994" y="141668"/>
            <a:ext cx="7778839" cy="3567448"/>
          </a:xfrm>
        </p:spPr>
        <p:txBody>
          <a:bodyPr>
            <a:normAutofit/>
          </a:bodyPr>
          <a:lstStyle/>
          <a:p>
            <a:pPr marL="0" indent="0">
              <a:buNone/>
            </a:pPr>
            <a:r>
              <a:rPr lang="ja-JP" altLang="en-US" sz="2400" dirty="0">
                <a:latin typeface="BIZ UDPゴシック" panose="020B0400000000000000" pitchFamily="50" charset="-128"/>
                <a:ea typeface="BIZ UDPゴシック" panose="020B0400000000000000" pitchFamily="50" charset="-128"/>
              </a:rPr>
              <a:t>外来は救急外来、２単位</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週の院長外来と検査のための外来のみで、一般外来は</a:t>
            </a:r>
            <a:r>
              <a:rPr lang="ja-JP" altLang="ja-JP" sz="2400" dirty="0">
                <a:solidFill>
                  <a:srgbClr val="C00000"/>
                </a:solidFill>
                <a:latin typeface="BIZ UDPゴシック" panose="020B0400000000000000" pitchFamily="50" charset="-128"/>
                <a:ea typeface="BIZ UDPゴシック" panose="020B0400000000000000" pitchFamily="50" charset="-128"/>
              </a:rPr>
              <a:t>門前診療所</a:t>
            </a:r>
            <a:r>
              <a:rPr lang="ja-JP" altLang="ja-JP" sz="2400" dirty="0">
                <a:latin typeface="BIZ UDPゴシック" panose="020B0400000000000000" pitchFamily="50" charset="-128"/>
                <a:ea typeface="BIZ UDPゴシック" panose="020B0400000000000000" pitchFamily="50" charset="-128"/>
              </a:rPr>
              <a:t>となっている。</a:t>
            </a:r>
            <a:endParaRPr lang="en-US" altLang="ja-JP" sz="2400" dirty="0">
              <a:latin typeface="BIZ UDPゴシック" panose="020B0400000000000000" pitchFamily="50" charset="-128"/>
              <a:ea typeface="BIZ UDPゴシック" panose="020B0400000000000000" pitchFamily="50" charset="-128"/>
            </a:endParaRPr>
          </a:p>
          <a:p>
            <a:pPr marL="0" indent="0">
              <a:buNone/>
            </a:pPr>
            <a:r>
              <a:rPr lang="ja-JP" altLang="en-US" sz="2400" dirty="0">
                <a:latin typeface="BIZ UDPゴシック" panose="020B0400000000000000" pitchFamily="50" charset="-128"/>
                <a:ea typeface="BIZ UDPゴシック" panose="020B0400000000000000" pitchFamily="50" charset="-128"/>
              </a:rPr>
              <a:t>また２０１８年３月までは地域包括支援セターが院内にあり、参加者の紹介があたっが、現在は他法人への委託となり、現在はほとんどかかわりがない。</a:t>
            </a:r>
            <a:endParaRPr lang="en-US" altLang="ja-JP" sz="2400" dirty="0">
              <a:latin typeface="BIZ UDPゴシック" panose="020B0400000000000000" pitchFamily="50" charset="-128"/>
              <a:ea typeface="BIZ UDPゴシック" panose="020B0400000000000000" pitchFamily="50" charset="-128"/>
            </a:endParaRPr>
          </a:p>
          <a:p>
            <a:pPr marL="0" indent="0">
              <a:buNone/>
            </a:pPr>
            <a:r>
              <a:rPr lang="ja-JP" altLang="en-US" sz="2400" dirty="0">
                <a:solidFill>
                  <a:srgbClr val="C00000"/>
                </a:solidFill>
              </a:rPr>
              <a:t>最近は、参加されている方の</a:t>
            </a:r>
            <a:r>
              <a:rPr lang="ja-JP" altLang="ja-JP" sz="2400" dirty="0">
                <a:solidFill>
                  <a:srgbClr val="C00000"/>
                </a:solidFill>
              </a:rPr>
              <a:t>口コミ</a:t>
            </a:r>
            <a:r>
              <a:rPr lang="ja-JP" altLang="en-US" sz="2400" dirty="0">
                <a:solidFill>
                  <a:srgbClr val="C00000"/>
                </a:solidFill>
              </a:rPr>
              <a:t>で参加されている方が多い</a:t>
            </a:r>
            <a:r>
              <a:rPr lang="ja-JP" altLang="ja-JP" sz="2400" dirty="0">
                <a:solidFill>
                  <a:srgbClr val="C00000"/>
                </a:solidFill>
              </a:rPr>
              <a:t>。</a:t>
            </a:r>
            <a:endParaRPr kumimoji="1" lang="ja-JP" altLang="en-US" sz="1800" dirty="0">
              <a:solidFill>
                <a:srgbClr val="C00000"/>
              </a:solidFill>
            </a:endParaRPr>
          </a:p>
        </p:txBody>
      </p:sp>
      <p:sp>
        <p:nvSpPr>
          <p:cNvPr id="4" name="テキスト ボックス 3">
            <a:extLst>
              <a:ext uri="{FF2B5EF4-FFF2-40B4-BE49-F238E27FC236}">
                <a16:creationId xmlns:a16="http://schemas.microsoft.com/office/drawing/2014/main" id="{C4BCFA48-100F-45D9-BC9F-B404B68AAB7B}"/>
              </a:ext>
            </a:extLst>
          </p:cNvPr>
          <p:cNvSpPr txBox="1"/>
          <p:nvPr/>
        </p:nvSpPr>
        <p:spPr>
          <a:xfrm>
            <a:off x="0" y="2923504"/>
            <a:ext cx="3721994" cy="3193961"/>
          </a:xfrm>
          <a:prstGeom prst="rect">
            <a:avLst/>
          </a:prstGeom>
          <a:solidFill>
            <a:schemeClr val="bg1"/>
          </a:solidFill>
        </p:spPr>
        <p:txBody>
          <a:bodyPr wrap="square" rtlCol="0">
            <a:spAutoFit/>
          </a:bodyPr>
          <a:lstStyle/>
          <a:p>
            <a:endParaRPr kumimoji="1" lang="ja-JP" altLang="en-US" dirty="0"/>
          </a:p>
        </p:txBody>
      </p:sp>
      <p:pic>
        <p:nvPicPr>
          <p:cNvPr id="7" name="図 6">
            <a:extLst>
              <a:ext uri="{FF2B5EF4-FFF2-40B4-BE49-F238E27FC236}">
                <a16:creationId xmlns:a16="http://schemas.microsoft.com/office/drawing/2014/main" id="{6C37DE9E-D9D0-411E-B5A8-4C8E5E326948}"/>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6918" b="19562"/>
          <a:stretch/>
        </p:blipFill>
        <p:spPr>
          <a:xfrm>
            <a:off x="369194" y="3429000"/>
            <a:ext cx="4962659" cy="3216409"/>
          </a:xfrm>
          <a:prstGeom prst="rect">
            <a:avLst/>
          </a:prstGeom>
        </p:spPr>
      </p:pic>
      <p:sp>
        <p:nvSpPr>
          <p:cNvPr id="8" name="楕円 7">
            <a:extLst>
              <a:ext uri="{FF2B5EF4-FFF2-40B4-BE49-F238E27FC236}">
                <a16:creationId xmlns:a16="http://schemas.microsoft.com/office/drawing/2014/main" id="{81DCBD12-F526-4361-AD77-F253D9C92033}"/>
              </a:ext>
            </a:extLst>
          </p:cNvPr>
          <p:cNvSpPr/>
          <p:nvPr/>
        </p:nvSpPr>
        <p:spPr>
          <a:xfrm>
            <a:off x="1640446" y="4196366"/>
            <a:ext cx="254358" cy="347730"/>
          </a:xfrm>
          <a:prstGeom prst="ellipse">
            <a:avLst/>
          </a:prstGeom>
          <a:solidFill>
            <a:schemeClr val="bg2">
              <a:lumMod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18A488E4-A37E-42A7-9C82-5F6ADE2F8D4F}"/>
              </a:ext>
            </a:extLst>
          </p:cNvPr>
          <p:cNvSpPr/>
          <p:nvPr/>
        </p:nvSpPr>
        <p:spPr>
          <a:xfrm>
            <a:off x="3818613" y="4214612"/>
            <a:ext cx="177086" cy="218940"/>
          </a:xfrm>
          <a:prstGeom prst="ellipse">
            <a:avLst/>
          </a:prstGeom>
          <a:solidFill>
            <a:schemeClr val="bg2">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187F9F59-6B3B-452B-919D-F490CDD923B0}"/>
              </a:ext>
            </a:extLst>
          </p:cNvPr>
          <p:cNvSpPr/>
          <p:nvPr/>
        </p:nvSpPr>
        <p:spPr>
          <a:xfrm>
            <a:off x="4705138" y="4370231"/>
            <a:ext cx="177086" cy="218940"/>
          </a:xfrm>
          <a:prstGeom prst="ellipse">
            <a:avLst/>
          </a:prstGeom>
          <a:solidFill>
            <a:schemeClr val="bg2">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FC7BCEBE-9038-463F-BCA9-5D63792DC1D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395688" y="3428999"/>
            <a:ext cx="4288545" cy="3216409"/>
          </a:xfrm>
          <a:prstGeom prst="rect">
            <a:avLst/>
          </a:prstGeom>
        </p:spPr>
      </p:pic>
      <p:pic>
        <p:nvPicPr>
          <p:cNvPr id="11" name="図 10">
            <a:extLst>
              <a:ext uri="{FF2B5EF4-FFF2-40B4-BE49-F238E27FC236}">
                <a16:creationId xmlns:a16="http://schemas.microsoft.com/office/drawing/2014/main" id="{B7ED3282-6040-4500-AEE2-0B762F4DF9EC}"/>
              </a:ext>
            </a:extLst>
          </p:cNvPr>
          <p:cNvPicPr>
            <a:picLocks noChangeAspect="1"/>
          </p:cNvPicPr>
          <p:nvPr/>
        </p:nvPicPr>
        <p:blipFill>
          <a:blip r:embed="rId6"/>
          <a:stretch>
            <a:fillRect/>
          </a:stretch>
        </p:blipFill>
        <p:spPr>
          <a:xfrm>
            <a:off x="5331853" y="4196366"/>
            <a:ext cx="1239526" cy="1786943"/>
          </a:xfrm>
          <a:prstGeom prst="rect">
            <a:avLst/>
          </a:prstGeom>
        </p:spPr>
      </p:pic>
      <p:sp>
        <p:nvSpPr>
          <p:cNvPr id="5" name="テキスト ボックス 4">
            <a:extLst>
              <a:ext uri="{FF2B5EF4-FFF2-40B4-BE49-F238E27FC236}">
                <a16:creationId xmlns:a16="http://schemas.microsoft.com/office/drawing/2014/main" id="{D5BFDB48-E12E-4428-9812-07EEF199782B}"/>
              </a:ext>
            </a:extLst>
          </p:cNvPr>
          <p:cNvSpPr txBox="1"/>
          <p:nvPr/>
        </p:nvSpPr>
        <p:spPr>
          <a:xfrm>
            <a:off x="139534" y="3008220"/>
            <a:ext cx="3485841" cy="338554"/>
          </a:xfrm>
          <a:prstGeom prst="rect">
            <a:avLst/>
          </a:prstGeom>
          <a:noFill/>
        </p:spPr>
        <p:txBody>
          <a:bodyPr wrap="square" rtlCol="0">
            <a:spAutoFit/>
          </a:bodyPr>
          <a:lstStyle/>
          <a:p>
            <a:r>
              <a:rPr kumimoji="1" lang="en-US" altLang="ja-JP" sz="1600" dirty="0">
                <a:latin typeface="あずきフォント" panose="02000609000000000000" pitchFamily="1" charset="-128"/>
                <a:ea typeface="あずきフォント" panose="02000609000000000000" pitchFamily="1" charset="-128"/>
              </a:rPr>
              <a:t>※</a:t>
            </a:r>
            <a:r>
              <a:rPr kumimoji="1" lang="ja-JP" altLang="en-US" sz="1600" dirty="0">
                <a:latin typeface="あずきフォント" panose="02000609000000000000" pitchFamily="1" charset="-128"/>
                <a:ea typeface="あずきフォント" panose="02000609000000000000" pitchFamily="1" charset="-128"/>
              </a:rPr>
              <a:t>あるときはギターと一緒に歌う日</a:t>
            </a:r>
          </a:p>
        </p:txBody>
      </p:sp>
      <p:sp>
        <p:nvSpPr>
          <p:cNvPr id="12" name="テキスト ボックス 11">
            <a:extLst>
              <a:ext uri="{FF2B5EF4-FFF2-40B4-BE49-F238E27FC236}">
                <a16:creationId xmlns:a16="http://schemas.microsoft.com/office/drawing/2014/main" id="{B99C48F6-0B20-4BB7-8F19-BB9680364F6D}"/>
              </a:ext>
            </a:extLst>
          </p:cNvPr>
          <p:cNvSpPr txBox="1"/>
          <p:nvPr/>
        </p:nvSpPr>
        <p:spPr>
          <a:xfrm>
            <a:off x="6603105" y="3709116"/>
            <a:ext cx="677108" cy="2805992"/>
          </a:xfrm>
          <a:prstGeom prst="rect">
            <a:avLst/>
          </a:prstGeom>
          <a:noFill/>
        </p:spPr>
        <p:txBody>
          <a:bodyPr vert="eaVert" wrap="square" rtlCol="0">
            <a:spAutoFit/>
          </a:bodyPr>
          <a:lstStyle/>
          <a:p>
            <a:r>
              <a:rPr kumimoji="1" lang="en-US" altLang="ja-JP" sz="1600" dirty="0">
                <a:latin typeface="あずきフォント" panose="02000609000000000000" pitchFamily="1" charset="-128"/>
                <a:ea typeface="あずきフォント" panose="02000609000000000000" pitchFamily="1" charset="-128"/>
              </a:rPr>
              <a:t>※</a:t>
            </a:r>
            <a:r>
              <a:rPr kumimoji="1" lang="ja-JP" altLang="en-US" sz="1600" dirty="0">
                <a:latin typeface="あずきフォント" panose="02000609000000000000" pitchFamily="1" charset="-128"/>
                <a:ea typeface="あずきフォント" panose="02000609000000000000" pitchFamily="1" charset="-128"/>
              </a:rPr>
              <a:t>そしてあるときは三味線と一緒に歌う日</a:t>
            </a:r>
          </a:p>
        </p:txBody>
      </p:sp>
    </p:spTree>
    <p:extLst>
      <p:ext uri="{BB962C8B-B14F-4D97-AF65-F5344CB8AC3E}">
        <p14:creationId xmlns:p14="http://schemas.microsoft.com/office/powerpoint/2010/main" val="115438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70ECD-60DC-46D7-A73D-BAD761061914}"/>
              </a:ext>
            </a:extLst>
          </p:cNvPr>
          <p:cNvSpPr>
            <a:spLocks noGrp="1"/>
          </p:cNvSpPr>
          <p:nvPr>
            <p:ph type="title"/>
          </p:nvPr>
        </p:nvSpPr>
        <p:spPr>
          <a:xfrm>
            <a:off x="252917" y="948108"/>
            <a:ext cx="2947482" cy="1165283"/>
          </a:xfrm>
        </p:spPr>
        <p:txBody>
          <a:bodyPr/>
          <a:lstStyle/>
          <a:p>
            <a:r>
              <a:rPr kumimoji="1" lang="ja-JP" altLang="en-US" b="1" dirty="0">
                <a:latin typeface="あずきフォント" panose="02000609000000000000" pitchFamily="1" charset="-128"/>
                <a:ea typeface="あずきフォント" panose="02000609000000000000" pitchFamily="1" charset="-128"/>
              </a:rPr>
              <a:t>脳トレ体操</a:t>
            </a:r>
          </a:p>
        </p:txBody>
      </p:sp>
      <p:sp>
        <p:nvSpPr>
          <p:cNvPr id="5" name="テキスト ボックス 4">
            <a:extLst>
              <a:ext uri="{FF2B5EF4-FFF2-40B4-BE49-F238E27FC236}">
                <a16:creationId xmlns:a16="http://schemas.microsoft.com/office/drawing/2014/main" id="{EE2FB7CC-C332-45F2-ABC0-1A8E8321AB00}"/>
              </a:ext>
            </a:extLst>
          </p:cNvPr>
          <p:cNvSpPr txBox="1"/>
          <p:nvPr/>
        </p:nvSpPr>
        <p:spPr>
          <a:xfrm rot="5400000">
            <a:off x="-523925" y="2836571"/>
            <a:ext cx="4501166" cy="3541691"/>
          </a:xfrm>
          <a:prstGeom prst="rect">
            <a:avLst/>
          </a:prstGeom>
          <a:solidFill>
            <a:schemeClr val="bg1"/>
          </a:solidFill>
        </p:spPr>
        <p:txBody>
          <a:bodyPr wrap="square" rtlCol="0">
            <a:spAutoFit/>
          </a:bodyPr>
          <a:lstStyle/>
          <a:p>
            <a:endParaRPr kumimoji="1" lang="ja-JP" altLang="en-US" dirty="0"/>
          </a:p>
        </p:txBody>
      </p:sp>
      <p:pic>
        <p:nvPicPr>
          <p:cNvPr id="4" name="コンテンツ プレースホルダー 5">
            <a:extLst>
              <a:ext uri="{FF2B5EF4-FFF2-40B4-BE49-F238E27FC236}">
                <a16:creationId xmlns:a16="http://schemas.microsoft.com/office/drawing/2014/main" id="{1DA6A453-3529-4AE9-A1D9-C97692E87FE9}"/>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5640629" y="252015"/>
            <a:ext cx="6001556" cy="4501167"/>
          </a:xfrm>
          <a:prstGeom prst="rect">
            <a:avLst/>
          </a:prstGeom>
        </p:spPr>
      </p:pic>
      <p:pic>
        <p:nvPicPr>
          <p:cNvPr id="8" name="図 7">
            <a:extLst>
              <a:ext uri="{FF2B5EF4-FFF2-40B4-BE49-F238E27FC236}">
                <a16:creationId xmlns:a16="http://schemas.microsoft.com/office/drawing/2014/main" id="{B2E167BD-F4B2-43E8-ADD9-A621F0C1E4D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07621" y="3035232"/>
            <a:ext cx="4581199" cy="3435900"/>
          </a:xfrm>
          <a:prstGeom prst="rect">
            <a:avLst/>
          </a:prstGeom>
        </p:spPr>
      </p:pic>
      <p:sp>
        <p:nvSpPr>
          <p:cNvPr id="6" name="テキスト ボックス 5">
            <a:extLst>
              <a:ext uri="{FF2B5EF4-FFF2-40B4-BE49-F238E27FC236}">
                <a16:creationId xmlns:a16="http://schemas.microsoft.com/office/drawing/2014/main" id="{17536517-66C7-44B8-A412-343A08FBF54C}"/>
              </a:ext>
            </a:extLst>
          </p:cNvPr>
          <p:cNvSpPr txBox="1"/>
          <p:nvPr/>
        </p:nvSpPr>
        <p:spPr>
          <a:xfrm>
            <a:off x="5415408" y="4949785"/>
            <a:ext cx="6268971" cy="1908215"/>
          </a:xfrm>
          <a:prstGeom prst="rect">
            <a:avLst/>
          </a:prstGeom>
          <a:noFill/>
        </p:spPr>
        <p:txBody>
          <a:bodyPr wrap="square" rtlCol="0">
            <a:spAutoFit/>
          </a:bodyPr>
          <a:lstStyle/>
          <a:p>
            <a:r>
              <a:rPr lang="en-US" altLang="ja-JP" sz="2000" dirty="0">
                <a:latin typeface="BIZ UDPゴシック" panose="020B0400000000000000" pitchFamily="50" charset="-128"/>
                <a:ea typeface="BIZ UDPゴシック" panose="020B0400000000000000" pitchFamily="50" charset="-128"/>
              </a:rPr>
              <a:t>53.9</a:t>
            </a:r>
            <a:r>
              <a:rPr lang="ja-JP" altLang="ja-JP" sz="2000" dirty="0">
                <a:latin typeface="BIZ UDPゴシック" panose="020B0400000000000000" pitchFamily="50" charset="-128"/>
                <a:ea typeface="BIZ UDPゴシック" panose="020B0400000000000000" pitchFamily="50" charset="-128"/>
              </a:rPr>
              <a:t>％は病院・診療所・生協から紹介や掲示板のお知らせでカフェを知った。病院のカフェの特徴では友人、知人を誘い参加した方が比較的多い。</a:t>
            </a:r>
            <a:r>
              <a:rPr lang="en-US" altLang="ja-JP" sz="2000" dirty="0">
                <a:latin typeface="BIZ UDPゴシック" panose="020B0400000000000000" pitchFamily="50" charset="-128"/>
                <a:ea typeface="BIZ UDPゴシック" panose="020B0400000000000000" pitchFamily="50" charset="-128"/>
              </a:rPr>
              <a:t>70</a:t>
            </a:r>
            <a:r>
              <a:rPr lang="ja-JP" altLang="ja-JP" sz="2000" dirty="0">
                <a:latin typeface="BIZ UDPゴシック" panose="020B0400000000000000" pitchFamily="50" charset="-128"/>
                <a:ea typeface="BIZ UDPゴシック" panose="020B0400000000000000" pitchFamily="50" charset="-128"/>
              </a:rPr>
              <a:t>％の方が病院・診療所に罹ったことがあると答えている。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（２０１８年アンケート結果）</a:t>
            </a:r>
            <a:endParaRPr lang="ja-JP" altLang="ja-JP" sz="1600" dirty="0">
              <a:latin typeface="BIZ UDPゴシック" panose="020B0400000000000000" pitchFamily="50" charset="-128"/>
              <a:ea typeface="BIZ UDPゴシック" panose="020B0400000000000000" pitchFamily="50" charset="-128"/>
            </a:endParaRPr>
          </a:p>
          <a:p>
            <a:endParaRPr kumimoji="1" lang="ja-JP" altLang="en-US" dirty="0"/>
          </a:p>
        </p:txBody>
      </p:sp>
      <p:pic>
        <p:nvPicPr>
          <p:cNvPr id="9" name="図 8">
            <a:extLst>
              <a:ext uri="{FF2B5EF4-FFF2-40B4-BE49-F238E27FC236}">
                <a16:creationId xmlns:a16="http://schemas.microsoft.com/office/drawing/2014/main" id="{2D2EACF5-1949-440F-94C2-48F1C1174048}"/>
              </a:ext>
            </a:extLst>
          </p:cNvPr>
          <p:cNvPicPr>
            <a:picLocks noChangeAspect="1"/>
          </p:cNvPicPr>
          <p:nvPr/>
        </p:nvPicPr>
        <p:blipFill>
          <a:blip r:embed="rId6"/>
          <a:stretch>
            <a:fillRect/>
          </a:stretch>
        </p:blipFill>
        <p:spPr>
          <a:xfrm>
            <a:off x="3606714" y="439087"/>
            <a:ext cx="1306315" cy="1883229"/>
          </a:xfrm>
          <a:prstGeom prst="rect">
            <a:avLst/>
          </a:prstGeom>
        </p:spPr>
      </p:pic>
      <p:sp>
        <p:nvSpPr>
          <p:cNvPr id="7" name="テキスト ボックス 6">
            <a:extLst>
              <a:ext uri="{FF2B5EF4-FFF2-40B4-BE49-F238E27FC236}">
                <a16:creationId xmlns:a16="http://schemas.microsoft.com/office/drawing/2014/main" id="{A1E3CBA8-82F3-4A87-90F3-9F0BBB3CDACA}"/>
              </a:ext>
            </a:extLst>
          </p:cNvPr>
          <p:cNvSpPr txBox="1"/>
          <p:nvPr/>
        </p:nvSpPr>
        <p:spPr>
          <a:xfrm>
            <a:off x="494744" y="2565758"/>
            <a:ext cx="4581199" cy="369332"/>
          </a:xfrm>
          <a:prstGeom prst="rect">
            <a:avLst/>
          </a:prstGeom>
          <a:noFill/>
        </p:spPr>
        <p:txBody>
          <a:bodyPr wrap="square" rtlCol="0">
            <a:spAutoFit/>
          </a:bodyPr>
          <a:lstStyle/>
          <a:p>
            <a:r>
              <a:rPr kumimoji="1" lang="en-US" altLang="ja-JP" dirty="0">
                <a:latin typeface="あずきフォント" panose="02000609000000000000" pitchFamily="1" charset="-128"/>
                <a:ea typeface="あずきフォント" panose="02000609000000000000" pitchFamily="1" charset="-128"/>
              </a:rPr>
              <a:t>※</a:t>
            </a:r>
            <a:r>
              <a:rPr kumimoji="1" lang="ja-JP" altLang="en-US" dirty="0">
                <a:latin typeface="あずきフォント" panose="02000609000000000000" pitchFamily="1" charset="-128"/>
                <a:ea typeface="あずきフォント" panose="02000609000000000000" pitchFamily="1" charset="-128"/>
              </a:rPr>
              <a:t>フラダンスで体操</a:t>
            </a:r>
            <a:r>
              <a:rPr kumimoji="1" lang="en-US" altLang="ja-JP" dirty="0">
                <a:latin typeface="あずきフォント" panose="02000609000000000000" pitchFamily="1" charset="-128"/>
                <a:ea typeface="あずきフォント" panose="02000609000000000000" pitchFamily="1" charset="-128"/>
              </a:rPr>
              <a:t>…</a:t>
            </a:r>
            <a:r>
              <a:rPr kumimoji="1" lang="ja-JP" altLang="en-US" dirty="0">
                <a:latin typeface="あずきフォント" panose="02000609000000000000" pitchFamily="1" charset="-128"/>
                <a:ea typeface="あずきフォント" panose="02000609000000000000" pitchFamily="1" charset="-128"/>
              </a:rPr>
              <a:t>脳トレにもなります</a:t>
            </a:r>
          </a:p>
        </p:txBody>
      </p:sp>
      <p:sp>
        <p:nvSpPr>
          <p:cNvPr id="10" name="テキスト ボックス 9">
            <a:extLst>
              <a:ext uri="{FF2B5EF4-FFF2-40B4-BE49-F238E27FC236}">
                <a16:creationId xmlns:a16="http://schemas.microsoft.com/office/drawing/2014/main" id="{FABDC25F-6EAC-4357-B841-163A32A0E6B7}"/>
              </a:ext>
            </a:extLst>
          </p:cNvPr>
          <p:cNvSpPr txBox="1"/>
          <p:nvPr/>
        </p:nvSpPr>
        <p:spPr>
          <a:xfrm>
            <a:off x="5133892" y="632234"/>
            <a:ext cx="461665" cy="2302856"/>
          </a:xfrm>
          <a:prstGeom prst="rect">
            <a:avLst/>
          </a:prstGeom>
          <a:noFill/>
        </p:spPr>
        <p:txBody>
          <a:bodyPr vert="eaVert" wrap="square" rtlCol="0">
            <a:spAutoFit/>
          </a:bodyPr>
          <a:lstStyle/>
          <a:p>
            <a:r>
              <a:rPr kumimoji="1" lang="ja-JP" altLang="en-US" dirty="0">
                <a:latin typeface="あずきフォント" panose="02000609000000000000" pitchFamily="1" charset="-128"/>
                <a:ea typeface="あずきフォント" panose="02000609000000000000" pitchFamily="1" charset="-128"/>
              </a:rPr>
              <a:t>トレーナーの体操</a:t>
            </a:r>
          </a:p>
        </p:txBody>
      </p:sp>
    </p:spTree>
    <p:extLst>
      <p:ext uri="{BB962C8B-B14F-4D97-AF65-F5344CB8AC3E}">
        <p14:creationId xmlns:p14="http://schemas.microsoft.com/office/powerpoint/2010/main" val="150971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0CBA0F-462F-4F22-BB09-92832088C14F}"/>
              </a:ext>
            </a:extLst>
          </p:cNvPr>
          <p:cNvSpPr>
            <a:spLocks noGrp="1"/>
          </p:cNvSpPr>
          <p:nvPr>
            <p:ph type="title"/>
          </p:nvPr>
        </p:nvSpPr>
        <p:spPr>
          <a:xfrm>
            <a:off x="278676" y="732951"/>
            <a:ext cx="2947483" cy="1413301"/>
          </a:xfrm>
        </p:spPr>
        <p:txBody>
          <a:bodyPr/>
          <a:lstStyle/>
          <a:p>
            <a:r>
              <a:rPr kumimoji="1" lang="ja-JP" altLang="en-US" b="1" dirty="0">
                <a:latin typeface="あずきフォント" panose="02000609000000000000" pitchFamily="1" charset="-128"/>
                <a:ea typeface="あずきフォント" panose="02000609000000000000" pitchFamily="1" charset="-128"/>
              </a:rPr>
              <a:t>おやつとお茶</a:t>
            </a:r>
          </a:p>
        </p:txBody>
      </p:sp>
      <p:sp>
        <p:nvSpPr>
          <p:cNvPr id="7" name="テキスト ボックス 6">
            <a:extLst>
              <a:ext uri="{FF2B5EF4-FFF2-40B4-BE49-F238E27FC236}">
                <a16:creationId xmlns:a16="http://schemas.microsoft.com/office/drawing/2014/main" id="{DB2A6B4A-CC58-4692-88FD-5C3FB0E1CA6A}"/>
              </a:ext>
            </a:extLst>
          </p:cNvPr>
          <p:cNvSpPr txBox="1"/>
          <p:nvPr/>
        </p:nvSpPr>
        <p:spPr>
          <a:xfrm rot="5400000">
            <a:off x="27289" y="1878784"/>
            <a:ext cx="4913290" cy="5045143"/>
          </a:xfrm>
          <a:prstGeom prst="rect">
            <a:avLst/>
          </a:prstGeom>
          <a:solidFill>
            <a:schemeClr val="bg1"/>
          </a:solidFill>
        </p:spPr>
        <p:txBody>
          <a:bodyPr wrap="square" rtlCol="0">
            <a:spAutoFit/>
          </a:bodyPr>
          <a:lstStyle/>
          <a:p>
            <a:endParaRPr kumimoji="1" lang="ja-JP" altLang="en-US" dirty="0"/>
          </a:p>
        </p:txBody>
      </p:sp>
      <p:pic>
        <p:nvPicPr>
          <p:cNvPr id="3" name="図 2">
            <a:extLst>
              <a:ext uri="{FF2B5EF4-FFF2-40B4-BE49-F238E27FC236}">
                <a16:creationId xmlns:a16="http://schemas.microsoft.com/office/drawing/2014/main" id="{D75FBB60-BEA4-4162-ADE3-D652455A6957}"/>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rot="5033447">
            <a:off x="-78905" y="2926964"/>
            <a:ext cx="4200432" cy="3150324"/>
          </a:xfrm>
          <a:prstGeom prst="rect">
            <a:avLst/>
          </a:prstGeom>
        </p:spPr>
      </p:pic>
      <p:pic>
        <p:nvPicPr>
          <p:cNvPr id="5" name="図 4">
            <a:extLst>
              <a:ext uri="{FF2B5EF4-FFF2-40B4-BE49-F238E27FC236}">
                <a16:creationId xmlns:a16="http://schemas.microsoft.com/office/drawing/2014/main" id="{CE3C542C-EBBC-4EDA-BFCD-01AEB4C0F57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rot="21212866">
            <a:off x="4755392" y="3877951"/>
            <a:ext cx="3794571" cy="2845929"/>
          </a:xfrm>
          <a:prstGeom prst="ellipse">
            <a:avLst/>
          </a:prstGeom>
        </p:spPr>
      </p:pic>
      <p:pic>
        <p:nvPicPr>
          <p:cNvPr id="6" name="図 5">
            <a:extLst>
              <a:ext uri="{FF2B5EF4-FFF2-40B4-BE49-F238E27FC236}">
                <a16:creationId xmlns:a16="http://schemas.microsoft.com/office/drawing/2014/main" id="{AC36A5DD-315F-46C2-8AF4-845816445F49}"/>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589440" y="386098"/>
            <a:ext cx="3658159" cy="2743619"/>
          </a:xfrm>
          <a:prstGeom prst="rect">
            <a:avLst/>
          </a:prstGeom>
        </p:spPr>
      </p:pic>
      <p:pic>
        <p:nvPicPr>
          <p:cNvPr id="15" name="図 14">
            <a:extLst>
              <a:ext uri="{FF2B5EF4-FFF2-40B4-BE49-F238E27FC236}">
                <a16:creationId xmlns:a16="http://schemas.microsoft.com/office/drawing/2014/main" id="{80101A46-24D0-4812-8B88-26E7047CFA77}"/>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Lst>
          </a:blip>
          <a:stretch>
            <a:fillRect/>
          </a:stretch>
        </p:blipFill>
        <p:spPr>
          <a:xfrm rot="5400000">
            <a:off x="8189851" y="1248963"/>
            <a:ext cx="4064000" cy="3048000"/>
          </a:xfrm>
          <a:prstGeom prst="rect">
            <a:avLst/>
          </a:prstGeom>
        </p:spPr>
      </p:pic>
      <p:pic>
        <p:nvPicPr>
          <p:cNvPr id="8" name="図 7">
            <a:extLst>
              <a:ext uri="{FF2B5EF4-FFF2-40B4-BE49-F238E27FC236}">
                <a16:creationId xmlns:a16="http://schemas.microsoft.com/office/drawing/2014/main" id="{67F4C95A-DF67-48FF-B33D-52E133E4972A}"/>
              </a:ext>
            </a:extLst>
          </p:cNvPr>
          <p:cNvPicPr>
            <a:picLocks noChangeAspect="1"/>
          </p:cNvPicPr>
          <p:nvPr/>
        </p:nvPicPr>
        <p:blipFill>
          <a:blip r:embed="rId10"/>
          <a:stretch>
            <a:fillRect/>
          </a:stretch>
        </p:blipFill>
        <p:spPr>
          <a:xfrm>
            <a:off x="3472674" y="1439601"/>
            <a:ext cx="1172361" cy="1690116"/>
          </a:xfrm>
          <a:prstGeom prst="rect">
            <a:avLst/>
          </a:prstGeom>
        </p:spPr>
      </p:pic>
      <p:sp>
        <p:nvSpPr>
          <p:cNvPr id="4" name="テキスト ボックス 3">
            <a:extLst>
              <a:ext uri="{FF2B5EF4-FFF2-40B4-BE49-F238E27FC236}">
                <a16:creationId xmlns:a16="http://schemas.microsoft.com/office/drawing/2014/main" id="{1B8064C3-3C50-49B2-B21E-C72811A51961}"/>
              </a:ext>
            </a:extLst>
          </p:cNvPr>
          <p:cNvSpPr txBox="1"/>
          <p:nvPr/>
        </p:nvSpPr>
        <p:spPr>
          <a:xfrm>
            <a:off x="8697851" y="4916708"/>
            <a:ext cx="3262568" cy="1200329"/>
          </a:xfrm>
          <a:prstGeom prst="rect">
            <a:avLst/>
          </a:prstGeom>
          <a:noFill/>
        </p:spPr>
        <p:txBody>
          <a:bodyPr wrap="square" rtlCol="0">
            <a:spAutoFit/>
          </a:bodyPr>
          <a:lstStyle/>
          <a:p>
            <a:r>
              <a:rPr kumimoji="1" lang="en-US" altLang="ja-JP" dirty="0">
                <a:latin typeface="あずきフォント" panose="02000609000000000000" pitchFamily="1" charset="-128"/>
                <a:ea typeface="あずきフォント" panose="02000609000000000000" pitchFamily="1" charset="-128"/>
              </a:rPr>
              <a:t>※</a:t>
            </a:r>
            <a:r>
              <a:rPr kumimoji="1" lang="ja-JP" altLang="en-US" dirty="0">
                <a:latin typeface="あずきフォント" panose="02000609000000000000" pitchFamily="1" charset="-128"/>
                <a:ea typeface="あずきフォント" panose="02000609000000000000" pitchFamily="1" charset="-128"/>
              </a:rPr>
              <a:t>コーヒーミルク入り、ミルクなし</a:t>
            </a:r>
            <a:r>
              <a:rPr kumimoji="1" lang="en-US" altLang="ja-JP" dirty="0">
                <a:latin typeface="あずきフォント" panose="02000609000000000000" pitchFamily="1" charset="-128"/>
                <a:ea typeface="あずきフォント" panose="02000609000000000000" pitchFamily="1" charset="-128"/>
              </a:rPr>
              <a:t>…</a:t>
            </a:r>
            <a:r>
              <a:rPr kumimoji="1" lang="ja-JP" altLang="en-US" dirty="0">
                <a:latin typeface="あずきフォント" panose="02000609000000000000" pitchFamily="1" charset="-128"/>
                <a:ea typeface="あずきフォント" panose="02000609000000000000" pitchFamily="1" charset="-128"/>
              </a:rPr>
              <a:t>紅茶、緑茶種類はさまざまで、間違わないように準備します。</a:t>
            </a:r>
          </a:p>
        </p:txBody>
      </p:sp>
      <p:sp>
        <p:nvSpPr>
          <p:cNvPr id="9" name="テキスト ボックス 8">
            <a:extLst>
              <a:ext uri="{FF2B5EF4-FFF2-40B4-BE49-F238E27FC236}">
                <a16:creationId xmlns:a16="http://schemas.microsoft.com/office/drawing/2014/main" id="{2069E0F5-F440-4CF9-B90D-F1D07FFE7E26}"/>
              </a:ext>
            </a:extLst>
          </p:cNvPr>
          <p:cNvSpPr txBox="1"/>
          <p:nvPr/>
        </p:nvSpPr>
        <p:spPr>
          <a:xfrm>
            <a:off x="3658652" y="3159386"/>
            <a:ext cx="4874695" cy="646331"/>
          </a:xfrm>
          <a:prstGeom prst="rect">
            <a:avLst/>
          </a:prstGeom>
          <a:noFill/>
        </p:spPr>
        <p:txBody>
          <a:bodyPr wrap="square" rtlCol="0">
            <a:spAutoFit/>
          </a:bodyPr>
          <a:lstStyle/>
          <a:p>
            <a:r>
              <a:rPr kumimoji="1" lang="en-US" altLang="ja-JP" dirty="0">
                <a:latin typeface="あずきフォント" panose="02000609000000000000" pitchFamily="1" charset="-128"/>
                <a:ea typeface="あずきフォント" panose="02000609000000000000" pitchFamily="1" charset="-128"/>
              </a:rPr>
              <a:t>※</a:t>
            </a:r>
            <a:r>
              <a:rPr kumimoji="1" lang="ja-JP" altLang="en-US" dirty="0">
                <a:latin typeface="あずきフォント" panose="02000609000000000000" pitchFamily="1" charset="-128"/>
                <a:ea typeface="あずきフォント" panose="02000609000000000000" pitchFamily="1" charset="-128"/>
              </a:rPr>
              <a:t>おやつは普段あまり買わないものや手に入らないようなものを準備します</a:t>
            </a:r>
          </a:p>
        </p:txBody>
      </p:sp>
    </p:spTree>
    <p:extLst>
      <p:ext uri="{BB962C8B-B14F-4D97-AF65-F5344CB8AC3E}">
        <p14:creationId xmlns:p14="http://schemas.microsoft.com/office/powerpoint/2010/main" val="114111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C7772BA-44EA-4104-B09E-2D837D0E49D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rot="4675932">
            <a:off x="152645" y="1873944"/>
            <a:ext cx="3400631" cy="2550473"/>
          </a:xfrm>
          <a:prstGeom prst="ellipse">
            <a:avLst/>
          </a:prstGeom>
        </p:spPr>
      </p:pic>
      <p:pic>
        <p:nvPicPr>
          <p:cNvPr id="4" name="図 3">
            <a:extLst>
              <a:ext uri="{FF2B5EF4-FFF2-40B4-BE49-F238E27FC236}">
                <a16:creationId xmlns:a16="http://schemas.microsoft.com/office/drawing/2014/main" id="{771E98EF-E7F9-4385-98BB-525F0B355B3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rot="5400000">
            <a:off x="4096838" y="1023525"/>
            <a:ext cx="4175317" cy="3131488"/>
          </a:xfrm>
          <a:prstGeom prst="rect">
            <a:avLst/>
          </a:prstGeom>
        </p:spPr>
      </p:pic>
      <p:pic>
        <p:nvPicPr>
          <p:cNvPr id="7" name="図 6">
            <a:extLst>
              <a:ext uri="{FF2B5EF4-FFF2-40B4-BE49-F238E27FC236}">
                <a16:creationId xmlns:a16="http://schemas.microsoft.com/office/drawing/2014/main" id="{3A38F043-D35C-4FDA-8C39-F2AAD4DA7373}"/>
              </a:ext>
            </a:extLst>
          </p:cNvPr>
          <p:cNvPicPr>
            <a:picLocks noChangeAspect="1"/>
          </p:cNvPicPr>
          <p:nvPr/>
        </p:nvPicPr>
        <p:blipFill>
          <a:blip r:embed="rId6"/>
          <a:stretch>
            <a:fillRect/>
          </a:stretch>
        </p:blipFill>
        <p:spPr>
          <a:xfrm>
            <a:off x="8149764" y="501608"/>
            <a:ext cx="3576167" cy="2525668"/>
          </a:xfrm>
          <a:prstGeom prst="rect">
            <a:avLst/>
          </a:prstGeom>
        </p:spPr>
      </p:pic>
      <p:pic>
        <p:nvPicPr>
          <p:cNvPr id="9" name="図 8">
            <a:extLst>
              <a:ext uri="{FF2B5EF4-FFF2-40B4-BE49-F238E27FC236}">
                <a16:creationId xmlns:a16="http://schemas.microsoft.com/office/drawing/2014/main" id="{33ABCB44-5F0A-4981-B80D-EF8863307559}"/>
              </a:ext>
            </a:extLst>
          </p:cNvPr>
          <p:cNvPicPr>
            <a:picLocks noChangeAspect="1"/>
          </p:cNvPicPr>
          <p:nvPr/>
        </p:nvPicPr>
        <p:blipFill>
          <a:blip r:embed="rId7"/>
          <a:stretch>
            <a:fillRect/>
          </a:stretch>
        </p:blipFill>
        <p:spPr>
          <a:xfrm>
            <a:off x="9485402" y="3130157"/>
            <a:ext cx="2456176" cy="3572620"/>
          </a:xfrm>
          <a:prstGeom prst="rect">
            <a:avLst/>
          </a:prstGeom>
        </p:spPr>
      </p:pic>
      <p:sp>
        <p:nvSpPr>
          <p:cNvPr id="5" name="テキスト ボックス 4">
            <a:extLst>
              <a:ext uri="{FF2B5EF4-FFF2-40B4-BE49-F238E27FC236}">
                <a16:creationId xmlns:a16="http://schemas.microsoft.com/office/drawing/2014/main" id="{32A7864A-F873-4CFE-8598-B7BABD040E96}"/>
              </a:ext>
            </a:extLst>
          </p:cNvPr>
          <p:cNvSpPr txBox="1"/>
          <p:nvPr/>
        </p:nvSpPr>
        <p:spPr>
          <a:xfrm>
            <a:off x="244699" y="4935491"/>
            <a:ext cx="8525816" cy="1908215"/>
          </a:xfrm>
          <a:prstGeom prst="rect">
            <a:avLst/>
          </a:prstGeom>
          <a:noFill/>
        </p:spPr>
        <p:txBody>
          <a:bodyPr wrap="square" rtlCol="0">
            <a:spAutoFit/>
          </a:bodyPr>
          <a:lstStyle/>
          <a:p>
            <a:r>
              <a:rPr lang="ja-JP" altLang="ja-JP" sz="2000" dirty="0">
                <a:latin typeface="BIZ UDPゴシック" panose="020B0400000000000000" pitchFamily="50" charset="-128"/>
                <a:ea typeface="BIZ UDPゴシック" panose="020B0400000000000000" pitchFamily="50" charset="-128"/>
              </a:rPr>
              <a:t>参加者の感想は８０％以上が</a:t>
            </a:r>
            <a:r>
              <a:rPr lang="ja-JP" altLang="ja-JP" sz="2000" dirty="0">
                <a:solidFill>
                  <a:srgbClr val="C00000"/>
                </a:solidFill>
                <a:latin typeface="BIZ UDPゴシック" panose="020B0400000000000000" pitchFamily="50" charset="-128"/>
                <a:ea typeface="BIZ UDPゴシック" panose="020B0400000000000000" pitchFamily="50" charset="-128"/>
              </a:rPr>
              <a:t>楽しく、ためになる、職員と親しくなれる、身体に良い、おやつが嬉しい</a:t>
            </a:r>
            <a:r>
              <a:rPr lang="ja-JP" altLang="ja-JP" sz="2000" dirty="0">
                <a:latin typeface="BIZ UDPゴシック" panose="020B0400000000000000" pitchFamily="50" charset="-128"/>
                <a:ea typeface="BIZ UDPゴシック" panose="020B0400000000000000" pitchFamily="50" charset="-128"/>
              </a:rPr>
              <a:t>と思っている。</a:t>
            </a:r>
          </a:p>
          <a:p>
            <a:r>
              <a:rPr lang="ja-JP" altLang="ja-JP" sz="2000" dirty="0">
                <a:latin typeface="BIZ UDPゴシック" panose="020B0400000000000000" pitchFamily="50" charset="-128"/>
                <a:ea typeface="BIZ UDPゴシック" panose="020B0400000000000000" pitchFamily="50" charset="-128"/>
              </a:rPr>
              <a:t>困りごとは「出来ないことがあり不自由」、「物忘れ」、「老化」等身体に関わることや、「話をする機会が少ない」、「旅行に行くことが出来ない」、など交流や社会参加が充分でないことが分かる。　</a:t>
            </a:r>
            <a:r>
              <a:rPr lang="ja-JP" altLang="en-US" sz="2000" dirty="0">
                <a:latin typeface="BIZ UDPゴシック" panose="020B0400000000000000" pitchFamily="50" charset="-128"/>
                <a:ea typeface="BIZ UDPゴシック" panose="020B0400000000000000" pitchFamily="50" charset="-128"/>
              </a:rPr>
              <a:t>（２０１８年アンケート）</a:t>
            </a:r>
            <a:endParaRPr kumimoji="1" lang="ja-JP" altLang="en-US" sz="2000" dirty="0">
              <a:latin typeface="BIZ UDPゴシック" panose="020B0400000000000000" pitchFamily="50" charset="-128"/>
              <a:ea typeface="BIZ UDPゴシック" panose="020B0400000000000000" pitchFamily="50" charset="-128"/>
            </a:endParaRPr>
          </a:p>
          <a:p>
            <a:endParaRPr kumimoji="1" lang="ja-JP" altLang="en-US" dirty="0"/>
          </a:p>
        </p:txBody>
      </p:sp>
      <p:pic>
        <p:nvPicPr>
          <p:cNvPr id="8" name="図 7">
            <a:extLst>
              <a:ext uri="{FF2B5EF4-FFF2-40B4-BE49-F238E27FC236}">
                <a16:creationId xmlns:a16="http://schemas.microsoft.com/office/drawing/2014/main" id="{A16F6F63-D4E9-4BCB-B768-10D8F5F1FA65}"/>
              </a:ext>
            </a:extLst>
          </p:cNvPr>
          <p:cNvPicPr>
            <a:picLocks noChangeAspect="1"/>
          </p:cNvPicPr>
          <p:nvPr/>
        </p:nvPicPr>
        <p:blipFill>
          <a:blip r:embed="rId8"/>
          <a:stretch>
            <a:fillRect/>
          </a:stretch>
        </p:blipFill>
        <p:spPr>
          <a:xfrm>
            <a:off x="8107684" y="3095570"/>
            <a:ext cx="1263078" cy="1820897"/>
          </a:xfrm>
          <a:prstGeom prst="rect">
            <a:avLst/>
          </a:prstGeom>
        </p:spPr>
      </p:pic>
      <p:sp>
        <p:nvSpPr>
          <p:cNvPr id="6" name="テキスト ボックス 5">
            <a:extLst>
              <a:ext uri="{FF2B5EF4-FFF2-40B4-BE49-F238E27FC236}">
                <a16:creationId xmlns:a16="http://schemas.microsoft.com/office/drawing/2014/main" id="{3D198B48-15B6-482B-B37A-88CD06C4D4CD}"/>
              </a:ext>
            </a:extLst>
          </p:cNvPr>
          <p:cNvSpPr txBox="1"/>
          <p:nvPr/>
        </p:nvSpPr>
        <p:spPr>
          <a:xfrm>
            <a:off x="3488932" y="324361"/>
            <a:ext cx="1015663" cy="4481848"/>
          </a:xfrm>
          <a:prstGeom prst="rect">
            <a:avLst/>
          </a:prstGeom>
          <a:noFill/>
        </p:spPr>
        <p:txBody>
          <a:bodyPr vert="eaVert" wrap="square" rtlCol="0">
            <a:spAutoFit/>
          </a:bodyPr>
          <a:lstStyle/>
          <a:p>
            <a:r>
              <a:rPr kumimoji="1" lang="en-US" altLang="ja-JP" dirty="0">
                <a:latin typeface="あずきフォント" panose="02000609000000000000" pitchFamily="1" charset="-128"/>
                <a:ea typeface="あずきフォント" panose="02000609000000000000" pitchFamily="1" charset="-128"/>
              </a:rPr>
              <a:t>※</a:t>
            </a:r>
            <a:r>
              <a:rPr kumimoji="1" lang="ja-JP" altLang="en-US" dirty="0">
                <a:latin typeface="あずきフォント" panose="02000609000000000000" pitchFamily="1" charset="-128"/>
                <a:ea typeface="あずきフォント" panose="02000609000000000000" pitchFamily="1" charset="-128"/>
              </a:rPr>
              <a:t>間違い探しはお茶を飲むのも忘れるほど人気です。お隣やみんなとわいわい言いながら探しています。</a:t>
            </a:r>
          </a:p>
        </p:txBody>
      </p:sp>
      <p:sp>
        <p:nvSpPr>
          <p:cNvPr id="10" name="テキスト ボックス 9">
            <a:extLst>
              <a:ext uri="{FF2B5EF4-FFF2-40B4-BE49-F238E27FC236}">
                <a16:creationId xmlns:a16="http://schemas.microsoft.com/office/drawing/2014/main" id="{886E6EDA-771C-4759-AD64-6C70D434EE0B}"/>
              </a:ext>
            </a:extLst>
          </p:cNvPr>
          <p:cNvSpPr txBox="1"/>
          <p:nvPr/>
        </p:nvSpPr>
        <p:spPr>
          <a:xfrm>
            <a:off x="442723" y="647105"/>
            <a:ext cx="2820473" cy="646331"/>
          </a:xfrm>
          <a:prstGeom prst="rect">
            <a:avLst/>
          </a:prstGeom>
          <a:noFill/>
        </p:spPr>
        <p:txBody>
          <a:bodyPr wrap="square" rtlCol="0">
            <a:spAutoFit/>
          </a:bodyPr>
          <a:lstStyle/>
          <a:p>
            <a:r>
              <a:rPr kumimoji="1" lang="en-US" altLang="ja-JP" dirty="0">
                <a:latin typeface="あずきフォント" panose="02000609000000000000" pitchFamily="1" charset="-128"/>
                <a:ea typeface="あずきフォント" panose="02000609000000000000" pitchFamily="1" charset="-128"/>
              </a:rPr>
              <a:t>※</a:t>
            </a:r>
            <a:r>
              <a:rPr kumimoji="1" lang="ja-JP" altLang="en-US" dirty="0">
                <a:latin typeface="あずきフォント" panose="02000609000000000000" pitchFamily="1" charset="-128"/>
                <a:ea typeface="あずきフォント" panose="02000609000000000000" pitchFamily="1" charset="-128"/>
              </a:rPr>
              <a:t>栄養についてお話くださる共同組織理事さん</a:t>
            </a:r>
          </a:p>
        </p:txBody>
      </p:sp>
    </p:spTree>
    <p:extLst>
      <p:ext uri="{BB962C8B-B14F-4D97-AF65-F5344CB8AC3E}">
        <p14:creationId xmlns:p14="http://schemas.microsoft.com/office/powerpoint/2010/main" val="315695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FF81F7-1B8B-4827-A766-5754AD8B4FC9}"/>
              </a:ext>
            </a:extLst>
          </p:cNvPr>
          <p:cNvSpPr>
            <a:spLocks noGrp="1"/>
          </p:cNvSpPr>
          <p:nvPr>
            <p:ph type="title"/>
          </p:nvPr>
        </p:nvSpPr>
        <p:spPr>
          <a:xfrm>
            <a:off x="0" y="888643"/>
            <a:ext cx="3451538" cy="1622738"/>
          </a:xfrm>
        </p:spPr>
        <p:txBody>
          <a:bodyPr/>
          <a:lstStyle/>
          <a:p>
            <a:r>
              <a:rPr lang="ja-JP" altLang="en-US" b="1" dirty="0">
                <a:latin typeface="あずきフォント" panose="02000609000000000000" pitchFamily="1" charset="-128"/>
                <a:ea typeface="あずきフォント" panose="02000609000000000000" pitchFamily="1" charset="-128"/>
              </a:rPr>
              <a:t>その他の</a:t>
            </a:r>
            <a:br>
              <a:rPr lang="en-US" altLang="ja-JP" b="1" dirty="0">
                <a:latin typeface="あずきフォント" panose="02000609000000000000" pitchFamily="1" charset="-128"/>
                <a:ea typeface="あずきフォント" panose="02000609000000000000" pitchFamily="1" charset="-128"/>
              </a:rPr>
            </a:br>
            <a:r>
              <a:rPr lang="ja-JP" altLang="en-US" b="1" dirty="0">
                <a:latin typeface="あずきフォント" panose="02000609000000000000" pitchFamily="1" charset="-128"/>
                <a:ea typeface="あずきフォント" panose="02000609000000000000" pitchFamily="1" charset="-128"/>
              </a:rPr>
              <a:t>法</a:t>
            </a:r>
            <a:r>
              <a:rPr kumimoji="1" lang="ja-JP" altLang="en-US" b="1" dirty="0">
                <a:latin typeface="あずきフォント" panose="02000609000000000000" pitchFamily="1" charset="-128"/>
                <a:ea typeface="あずきフォント" panose="02000609000000000000" pitchFamily="1" charset="-128"/>
              </a:rPr>
              <a:t>人内のカフェ</a:t>
            </a:r>
          </a:p>
        </p:txBody>
      </p:sp>
      <p:pic>
        <p:nvPicPr>
          <p:cNvPr id="6" name="コンテンツ プレースホルダー 5">
            <a:extLst>
              <a:ext uri="{FF2B5EF4-FFF2-40B4-BE49-F238E27FC236}">
                <a16:creationId xmlns:a16="http://schemas.microsoft.com/office/drawing/2014/main" id="{2C5451AF-634E-4CAF-9DB6-27EDCCCA61D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66520" y="405405"/>
            <a:ext cx="4068769" cy="3051577"/>
          </a:xfrm>
        </p:spPr>
      </p:pic>
      <p:sp>
        <p:nvSpPr>
          <p:cNvPr id="4" name="正方形/長方形 3">
            <a:extLst>
              <a:ext uri="{FF2B5EF4-FFF2-40B4-BE49-F238E27FC236}">
                <a16:creationId xmlns:a16="http://schemas.microsoft.com/office/drawing/2014/main" id="{22AA8B69-1008-4DCD-B922-04CF460FE683}"/>
              </a:ext>
            </a:extLst>
          </p:cNvPr>
          <p:cNvSpPr/>
          <p:nvPr/>
        </p:nvSpPr>
        <p:spPr>
          <a:xfrm>
            <a:off x="-1" y="2656448"/>
            <a:ext cx="4068769" cy="3451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8CA1DACB-EBA6-407C-A398-BDA273B02C0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7901833" y="3789887"/>
            <a:ext cx="3790682" cy="2843012"/>
          </a:xfrm>
          <a:prstGeom prst="rect">
            <a:avLst/>
          </a:prstGeom>
        </p:spPr>
      </p:pic>
      <p:pic>
        <p:nvPicPr>
          <p:cNvPr id="12" name="図 11">
            <a:extLst>
              <a:ext uri="{FF2B5EF4-FFF2-40B4-BE49-F238E27FC236}">
                <a16:creationId xmlns:a16="http://schemas.microsoft.com/office/drawing/2014/main" id="{91A934F1-52F3-4187-B8DC-367A3A8141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4760984" y="3938039"/>
            <a:ext cx="3079840" cy="2309880"/>
          </a:xfrm>
          <a:prstGeom prst="rect">
            <a:avLst/>
          </a:prstGeom>
        </p:spPr>
      </p:pic>
      <p:pic>
        <p:nvPicPr>
          <p:cNvPr id="8" name="図 7">
            <a:extLst>
              <a:ext uri="{FF2B5EF4-FFF2-40B4-BE49-F238E27FC236}">
                <a16:creationId xmlns:a16="http://schemas.microsoft.com/office/drawing/2014/main" id="{8D957D8B-3E87-437F-BA5B-994B2158EF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849506">
            <a:off x="8801826" y="678676"/>
            <a:ext cx="2518283" cy="3357711"/>
          </a:xfrm>
          <a:prstGeom prst="rect">
            <a:avLst/>
          </a:prstGeom>
        </p:spPr>
      </p:pic>
      <p:sp>
        <p:nvSpPr>
          <p:cNvPr id="13" name="テキスト ボックス 12">
            <a:extLst>
              <a:ext uri="{FF2B5EF4-FFF2-40B4-BE49-F238E27FC236}">
                <a16:creationId xmlns:a16="http://schemas.microsoft.com/office/drawing/2014/main" id="{63186967-EAD6-48C5-AE25-78BDB3055D01}"/>
              </a:ext>
            </a:extLst>
          </p:cNvPr>
          <p:cNvSpPr txBox="1"/>
          <p:nvPr/>
        </p:nvSpPr>
        <p:spPr>
          <a:xfrm>
            <a:off x="194527" y="2969941"/>
            <a:ext cx="3874242" cy="3170099"/>
          </a:xfrm>
          <a:prstGeom prst="rect">
            <a:avLst/>
          </a:prstGeom>
          <a:no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法人内の診療所はそれぞれカフェや食事会などを行っています。</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毎月診療所で定期で行っている</a:t>
            </a:r>
            <a:r>
              <a:rPr kumimoji="1" lang="ja-JP" altLang="en-US" sz="2000" dirty="0">
                <a:solidFill>
                  <a:srgbClr val="00B050"/>
                </a:solidFill>
                <a:latin typeface="BIZ UDPゴシック" panose="020B0400000000000000" pitchFamily="50" charset="-128"/>
                <a:ea typeface="BIZ UDPゴシック" panose="020B0400000000000000" pitchFamily="50" charset="-128"/>
              </a:rPr>
              <a:t>「クローバー」</a:t>
            </a:r>
            <a:r>
              <a:rPr kumimoji="1" lang="ja-JP" altLang="en-US" sz="2000" dirty="0">
                <a:latin typeface="BIZ UDPゴシック" panose="020B0400000000000000" pitchFamily="50" charset="-128"/>
                <a:ea typeface="BIZ UDPゴシック" panose="020B0400000000000000" pitchFamily="50" charset="-128"/>
              </a:rPr>
              <a:t>はボランティアと参加者の方と一緒に座って同じことを行っています。参加者は４名ぐらいでボランティアが５名で細々と続いています。</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solidFill>
                  <a:srgbClr val="00B050"/>
                </a:solidFill>
                <a:latin typeface="BIZ UDPゴシック" panose="020B0400000000000000" pitchFamily="50" charset="-128"/>
                <a:ea typeface="BIZ UDPゴシック" panose="020B0400000000000000" pitchFamily="50" charset="-128"/>
              </a:rPr>
              <a:t>診療所全体の取り組みにしていくことが重要だと感じています。</a:t>
            </a:r>
          </a:p>
        </p:txBody>
      </p:sp>
      <p:sp>
        <p:nvSpPr>
          <p:cNvPr id="14" name="楕円 13">
            <a:extLst>
              <a:ext uri="{FF2B5EF4-FFF2-40B4-BE49-F238E27FC236}">
                <a16:creationId xmlns:a16="http://schemas.microsoft.com/office/drawing/2014/main" id="{C560022D-271A-4B07-A4D4-EDE477636250}"/>
              </a:ext>
            </a:extLst>
          </p:cNvPr>
          <p:cNvSpPr/>
          <p:nvPr/>
        </p:nvSpPr>
        <p:spPr>
          <a:xfrm>
            <a:off x="11127345" y="3789887"/>
            <a:ext cx="342276" cy="503493"/>
          </a:xfrm>
          <a:prstGeom prst="ellipse">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383C48BA-ADE5-47E7-8657-71F0FE4B0F9D}"/>
              </a:ext>
            </a:extLst>
          </p:cNvPr>
          <p:cNvPicPr>
            <a:picLocks noChangeAspect="1"/>
          </p:cNvPicPr>
          <p:nvPr/>
        </p:nvPicPr>
        <p:blipFill>
          <a:blip r:embed="rId7"/>
          <a:stretch>
            <a:fillRect/>
          </a:stretch>
        </p:blipFill>
        <p:spPr>
          <a:xfrm>
            <a:off x="4029316" y="4842798"/>
            <a:ext cx="1116647" cy="1609797"/>
          </a:xfrm>
          <a:prstGeom prst="rect">
            <a:avLst/>
          </a:prstGeom>
        </p:spPr>
      </p:pic>
    </p:spTree>
    <p:extLst>
      <p:ext uri="{BB962C8B-B14F-4D97-AF65-F5344CB8AC3E}">
        <p14:creationId xmlns:p14="http://schemas.microsoft.com/office/powerpoint/2010/main" val="426302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D649166-1A27-4F0F-BD9D-57E544C19AC7}"/>
              </a:ext>
            </a:extLst>
          </p:cNvPr>
          <p:cNvSpPr txBox="1"/>
          <p:nvPr/>
        </p:nvSpPr>
        <p:spPr>
          <a:xfrm rot="5400000">
            <a:off x="-172562" y="1596391"/>
            <a:ext cx="5804752" cy="4576234"/>
          </a:xfrm>
          <a:prstGeom prst="rect">
            <a:avLst/>
          </a:prstGeom>
          <a:solidFill>
            <a:schemeClr val="bg1"/>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D4BEF9E7-B9E7-41AD-B34A-2BBED50D085D}"/>
              </a:ext>
            </a:extLst>
          </p:cNvPr>
          <p:cNvSpPr>
            <a:spLocks noGrp="1"/>
          </p:cNvSpPr>
          <p:nvPr>
            <p:ph type="title"/>
          </p:nvPr>
        </p:nvSpPr>
        <p:spPr>
          <a:xfrm>
            <a:off x="1619134" y="2810378"/>
            <a:ext cx="3613265" cy="2625222"/>
          </a:xfrm>
        </p:spPr>
        <p:txBody>
          <a:bodyPr/>
          <a:lstStyle/>
          <a:p>
            <a:endParaRPr kumimoji="1" lang="ja-JP" altLang="en-US" dirty="0"/>
          </a:p>
        </p:txBody>
      </p:sp>
      <p:graphicFrame>
        <p:nvGraphicFramePr>
          <p:cNvPr id="6" name="グラフ 5">
            <a:extLst>
              <a:ext uri="{FF2B5EF4-FFF2-40B4-BE49-F238E27FC236}">
                <a16:creationId xmlns:a16="http://schemas.microsoft.com/office/drawing/2014/main" id="{0617239E-BD3B-4510-866C-F1FE2BC1FC9D}"/>
              </a:ext>
            </a:extLst>
          </p:cNvPr>
          <p:cNvGraphicFramePr/>
          <p:nvPr>
            <p:extLst>
              <p:ext uri="{D42A27DB-BD31-4B8C-83A1-F6EECF244321}">
                <p14:modId xmlns:p14="http://schemas.microsoft.com/office/powerpoint/2010/main" val="1809148353"/>
              </p:ext>
            </p:extLst>
          </p:nvPr>
        </p:nvGraphicFramePr>
        <p:xfrm>
          <a:off x="201503" y="1469392"/>
          <a:ext cx="5588000" cy="4830232"/>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a:extLst>
              <a:ext uri="{FF2B5EF4-FFF2-40B4-BE49-F238E27FC236}">
                <a16:creationId xmlns:a16="http://schemas.microsoft.com/office/drawing/2014/main" id="{F2032999-5C2F-431C-BD2B-25D538EF252C}"/>
              </a:ext>
            </a:extLst>
          </p:cNvPr>
          <p:cNvSpPr txBox="1"/>
          <p:nvPr/>
        </p:nvSpPr>
        <p:spPr>
          <a:xfrm>
            <a:off x="5789503" y="1299633"/>
            <a:ext cx="6123401" cy="4801314"/>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男女比は</a:t>
            </a:r>
            <a:r>
              <a:rPr lang="en-US" altLang="ja-JP" sz="3200" dirty="0">
                <a:latin typeface="BIZ UDPゴシック" panose="020B0400000000000000" pitchFamily="50" charset="-128"/>
                <a:ea typeface="BIZ UDPゴシック" panose="020B0400000000000000" pitchFamily="50" charset="-128"/>
              </a:rPr>
              <a:t>36</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3</a:t>
            </a:r>
            <a:r>
              <a:rPr lang="ja-JP" altLang="en-US" sz="3200" dirty="0">
                <a:latin typeface="BIZ UDPゴシック" panose="020B0400000000000000" pitchFamily="50" charset="-128"/>
                <a:ea typeface="BIZ UDPゴシック" panose="020B0400000000000000" pitchFamily="50" charset="-128"/>
              </a:rPr>
              <a:t>と男性の参加が圧倒的に少ない。</a:t>
            </a:r>
            <a:endParaRPr lang="en-US" altLang="ja-JP" sz="3200"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a:p>
            <a:r>
              <a:rPr lang="ja-JP" altLang="en-US" sz="3200" dirty="0">
                <a:latin typeface="BIZ UDPゴシック" panose="020B0400000000000000" pitchFamily="50" charset="-128"/>
                <a:ea typeface="BIZ UDPゴシック" panose="020B0400000000000000" pitchFamily="50" charset="-128"/>
              </a:rPr>
              <a:t>毎回の</a:t>
            </a:r>
            <a:r>
              <a:rPr lang="ja-JP" altLang="en-US" sz="3200" dirty="0">
                <a:solidFill>
                  <a:srgbClr val="C00000"/>
                </a:solidFill>
                <a:latin typeface="BIZ UDPゴシック" panose="020B0400000000000000" pitchFamily="50" charset="-128"/>
                <a:ea typeface="BIZ UDPゴシック" panose="020B0400000000000000" pitchFamily="50" charset="-128"/>
              </a:rPr>
              <a:t>平均参加者数は</a:t>
            </a:r>
            <a:r>
              <a:rPr lang="en-US" altLang="ja-JP" sz="3200" dirty="0">
                <a:solidFill>
                  <a:srgbClr val="C00000"/>
                </a:solidFill>
                <a:latin typeface="BIZ UDPゴシック" panose="020B0400000000000000" pitchFamily="50" charset="-128"/>
                <a:ea typeface="BIZ UDPゴシック" panose="020B0400000000000000" pitchFamily="50" charset="-128"/>
              </a:rPr>
              <a:t>18.8</a:t>
            </a:r>
            <a:r>
              <a:rPr lang="ja-JP" altLang="en-US" sz="3200" dirty="0">
                <a:solidFill>
                  <a:srgbClr val="C00000"/>
                </a:solidFill>
                <a:latin typeface="BIZ UDPゴシック" panose="020B0400000000000000" pitchFamily="50" charset="-128"/>
                <a:ea typeface="BIZ UDPゴシック" panose="020B0400000000000000" pitchFamily="50" charset="-128"/>
              </a:rPr>
              <a:t>人</a:t>
            </a:r>
            <a:r>
              <a:rPr lang="ja-JP" altLang="en-US" sz="3200" dirty="0">
                <a:latin typeface="BIZ UDPゴシック" panose="020B0400000000000000" pitchFamily="50" charset="-128"/>
                <a:ea typeface="BIZ UDPゴシック" panose="020B0400000000000000" pitchFamily="50" charset="-128"/>
              </a:rPr>
              <a:t>で最高</a:t>
            </a:r>
            <a:r>
              <a:rPr lang="en-US" altLang="ja-JP" sz="3200" dirty="0">
                <a:latin typeface="BIZ UDPゴシック" panose="020B0400000000000000" pitchFamily="50" charset="-128"/>
                <a:ea typeface="BIZ UDPゴシック" panose="020B0400000000000000" pitchFamily="50" charset="-128"/>
              </a:rPr>
              <a:t>22</a:t>
            </a:r>
            <a:r>
              <a:rPr lang="ja-JP" altLang="en-US" sz="3200" dirty="0">
                <a:latin typeface="BIZ UDPゴシック" panose="020B0400000000000000" pitchFamily="50" charset="-128"/>
                <a:ea typeface="BIZ UDPゴシック" panose="020B0400000000000000" pitchFamily="50" charset="-128"/>
              </a:rPr>
              <a:t>名で最少</a:t>
            </a:r>
            <a:r>
              <a:rPr lang="en-US" altLang="ja-JP" sz="3200" dirty="0">
                <a:latin typeface="BIZ UDPゴシック" panose="020B0400000000000000" pitchFamily="50" charset="-128"/>
                <a:ea typeface="BIZ UDPゴシック" panose="020B0400000000000000" pitchFamily="50" charset="-128"/>
              </a:rPr>
              <a:t>14</a:t>
            </a:r>
            <a:r>
              <a:rPr lang="ja-JP" altLang="en-US" sz="3200" dirty="0">
                <a:latin typeface="BIZ UDPゴシック" panose="020B0400000000000000" pitchFamily="50" charset="-128"/>
                <a:ea typeface="BIZ UDPゴシック" panose="020B0400000000000000" pitchFamily="50" charset="-128"/>
              </a:rPr>
              <a:t>名だった。</a:t>
            </a:r>
            <a:endParaRPr lang="en-US" altLang="ja-JP" sz="3200"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a:p>
            <a:r>
              <a:rPr lang="ja-JP" altLang="en-US" sz="3200" dirty="0">
                <a:latin typeface="BIZ UDPゴシック" panose="020B0400000000000000" pitchFamily="50" charset="-128"/>
                <a:ea typeface="BIZ UDPゴシック" panose="020B0400000000000000" pitchFamily="50" charset="-128"/>
              </a:rPr>
              <a:t>参加回数は欠席のない</a:t>
            </a:r>
            <a:r>
              <a:rPr lang="en-US" altLang="ja-JP" sz="3200" dirty="0">
                <a:latin typeface="BIZ UDPゴシック" panose="020B0400000000000000" pitchFamily="50" charset="-128"/>
                <a:ea typeface="BIZ UDPゴシック" panose="020B0400000000000000" pitchFamily="50" charset="-128"/>
              </a:rPr>
              <a:t>12</a:t>
            </a:r>
            <a:r>
              <a:rPr lang="ja-JP" altLang="en-US" sz="3200" dirty="0">
                <a:latin typeface="BIZ UDPゴシック" panose="020B0400000000000000" pitchFamily="50" charset="-128"/>
                <a:ea typeface="BIZ UDPゴシック" panose="020B0400000000000000" pitchFamily="50" charset="-128"/>
              </a:rPr>
              <a:t>回参加の方は</a:t>
            </a:r>
            <a:r>
              <a:rPr lang="ja-JP" altLang="en-US" sz="3200" dirty="0">
                <a:solidFill>
                  <a:srgbClr val="C00000"/>
                </a:solidFill>
                <a:latin typeface="BIZ UDPゴシック" panose="020B0400000000000000" pitchFamily="50" charset="-128"/>
                <a:ea typeface="BIZ UDPゴシック" panose="020B0400000000000000" pitchFamily="50" charset="-128"/>
              </a:rPr>
              <a:t>１名</a:t>
            </a:r>
            <a:r>
              <a:rPr lang="ja-JP" altLang="en-US" sz="3200" dirty="0">
                <a:latin typeface="BIZ UDPゴシック" panose="020B0400000000000000" pitchFamily="50" charset="-128"/>
                <a:ea typeface="BIZ UDPゴシック" panose="020B0400000000000000" pitchFamily="50" charset="-128"/>
              </a:rPr>
              <a:t>で、</a:t>
            </a:r>
            <a:r>
              <a:rPr lang="ja-JP" altLang="en-US" sz="3200" dirty="0">
                <a:solidFill>
                  <a:srgbClr val="C00000"/>
                </a:solidFill>
                <a:latin typeface="BIZ UDPゴシック" panose="020B0400000000000000" pitchFamily="50" charset="-128"/>
                <a:ea typeface="BIZ UDPゴシック" panose="020B0400000000000000" pitchFamily="50" charset="-128"/>
              </a:rPr>
              <a:t>２０名</a:t>
            </a:r>
            <a:r>
              <a:rPr lang="ja-JP" altLang="en-US" sz="3200" dirty="0">
                <a:latin typeface="BIZ UDPゴシック" panose="020B0400000000000000" pitchFamily="50" charset="-128"/>
                <a:ea typeface="BIZ UDPゴシック" panose="020B0400000000000000" pitchFamily="50" charset="-128"/>
              </a:rPr>
              <a:t>の方が年間</a:t>
            </a:r>
            <a:r>
              <a:rPr lang="en-US" altLang="ja-JP" sz="3200" dirty="0">
                <a:latin typeface="BIZ UDPゴシック" panose="020B0400000000000000" pitchFamily="50" charset="-128"/>
                <a:ea typeface="BIZ UDPゴシック" panose="020B0400000000000000" pitchFamily="50" charset="-128"/>
              </a:rPr>
              <a:t>7</a:t>
            </a:r>
            <a:r>
              <a:rPr lang="ja-JP" altLang="en-US" sz="3200" dirty="0">
                <a:latin typeface="BIZ UDPゴシック" panose="020B0400000000000000" pitchFamily="50" charset="-128"/>
                <a:ea typeface="BIZ UDPゴシック" panose="020B0400000000000000" pitchFamily="50" charset="-128"/>
              </a:rPr>
              <a:t>回以上の参加だった。</a:t>
            </a:r>
            <a:endParaRPr lang="en-US" altLang="ja-JP" sz="3200"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10" name="テキスト ボックス 9">
            <a:extLst>
              <a:ext uri="{FF2B5EF4-FFF2-40B4-BE49-F238E27FC236}">
                <a16:creationId xmlns:a16="http://schemas.microsoft.com/office/drawing/2014/main" id="{5E428029-739D-4C42-9470-443E5260859D}"/>
              </a:ext>
            </a:extLst>
          </p:cNvPr>
          <p:cNvSpPr txBox="1"/>
          <p:nvPr/>
        </p:nvSpPr>
        <p:spPr>
          <a:xfrm>
            <a:off x="5789503" y="458913"/>
            <a:ext cx="6864465" cy="523220"/>
          </a:xfrm>
          <a:prstGeom prst="rect">
            <a:avLst/>
          </a:prstGeom>
          <a:noFill/>
        </p:spPr>
        <p:txBody>
          <a:bodyPr wrap="square" rtlCol="0">
            <a:spAutoFit/>
          </a:bodyPr>
          <a:lstStyle/>
          <a:p>
            <a:r>
              <a:rPr kumimoji="1" lang="en-US" altLang="ja-JP" sz="2800" b="1" dirty="0">
                <a:solidFill>
                  <a:srgbClr val="C00000"/>
                </a:solidFill>
                <a:latin typeface="+mj-ea"/>
                <a:ea typeface="+mj-ea"/>
              </a:rPr>
              <a:t>2019</a:t>
            </a:r>
            <a:r>
              <a:rPr kumimoji="1" lang="ja-JP" altLang="en-US" sz="2800" b="1" dirty="0">
                <a:solidFill>
                  <a:srgbClr val="C00000"/>
                </a:solidFill>
                <a:latin typeface="+mj-ea"/>
                <a:ea typeface="+mj-ea"/>
              </a:rPr>
              <a:t>年</a:t>
            </a:r>
            <a:r>
              <a:rPr kumimoji="1" lang="en-US" altLang="ja-JP" sz="2800" b="1" dirty="0">
                <a:solidFill>
                  <a:srgbClr val="C00000"/>
                </a:solidFill>
                <a:latin typeface="+mj-ea"/>
                <a:ea typeface="+mj-ea"/>
              </a:rPr>
              <a:t>8</a:t>
            </a:r>
            <a:r>
              <a:rPr kumimoji="1" lang="ja-JP" altLang="en-US" sz="2800" b="1" dirty="0">
                <a:solidFill>
                  <a:srgbClr val="C00000"/>
                </a:solidFill>
                <a:latin typeface="+mj-ea"/>
                <a:ea typeface="+mj-ea"/>
              </a:rPr>
              <a:t>月までの過去１年間の統計</a:t>
            </a:r>
          </a:p>
        </p:txBody>
      </p:sp>
      <p:pic>
        <p:nvPicPr>
          <p:cNvPr id="8" name="図 7">
            <a:extLst>
              <a:ext uri="{FF2B5EF4-FFF2-40B4-BE49-F238E27FC236}">
                <a16:creationId xmlns:a16="http://schemas.microsoft.com/office/drawing/2014/main" id="{C1EBD6CB-59F7-451B-946C-92CB83B2DEF5}"/>
              </a:ext>
            </a:extLst>
          </p:cNvPr>
          <p:cNvPicPr>
            <a:picLocks noChangeAspect="1"/>
          </p:cNvPicPr>
          <p:nvPr/>
        </p:nvPicPr>
        <p:blipFill>
          <a:blip r:embed="rId3"/>
          <a:stretch>
            <a:fillRect/>
          </a:stretch>
        </p:blipFill>
        <p:spPr>
          <a:xfrm>
            <a:off x="4662152" y="211615"/>
            <a:ext cx="1116647" cy="1609797"/>
          </a:xfrm>
          <a:prstGeom prst="rect">
            <a:avLst/>
          </a:prstGeom>
        </p:spPr>
      </p:pic>
    </p:spTree>
    <p:extLst>
      <p:ext uri="{BB962C8B-B14F-4D97-AF65-F5344CB8AC3E}">
        <p14:creationId xmlns:p14="http://schemas.microsoft.com/office/powerpoint/2010/main" val="289474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D40A6C2-AF6B-407E-8CCC-55D566D53824}"/>
              </a:ext>
            </a:extLst>
          </p:cNvPr>
          <p:cNvSpPr txBox="1"/>
          <p:nvPr/>
        </p:nvSpPr>
        <p:spPr>
          <a:xfrm>
            <a:off x="592667" y="914400"/>
            <a:ext cx="4555066" cy="5283200"/>
          </a:xfrm>
          <a:prstGeom prst="rect">
            <a:avLst/>
          </a:prstGeom>
          <a:solidFill>
            <a:schemeClr val="bg1"/>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237B02D8-40E0-49BA-ADBC-660CE52C6F65}"/>
              </a:ext>
            </a:extLst>
          </p:cNvPr>
          <p:cNvSpPr>
            <a:spLocks noGrp="1"/>
          </p:cNvSpPr>
          <p:nvPr>
            <p:ph type="title"/>
          </p:nvPr>
        </p:nvSpPr>
        <p:spPr/>
        <p:txBody>
          <a:bodyPr/>
          <a:lstStyle/>
          <a:p>
            <a:endParaRPr kumimoji="1" lang="ja-JP" altLang="en-US"/>
          </a:p>
        </p:txBody>
      </p:sp>
      <p:graphicFrame>
        <p:nvGraphicFramePr>
          <p:cNvPr id="7" name="グラフ 6">
            <a:extLst>
              <a:ext uri="{FF2B5EF4-FFF2-40B4-BE49-F238E27FC236}">
                <a16:creationId xmlns:a16="http://schemas.microsoft.com/office/drawing/2014/main" id="{B62126EE-1F92-4690-92F9-4F09DFF7BDFE}"/>
              </a:ext>
            </a:extLst>
          </p:cNvPr>
          <p:cNvGraphicFramePr/>
          <p:nvPr>
            <p:extLst>
              <p:ext uri="{D42A27DB-BD31-4B8C-83A1-F6EECF244321}">
                <p14:modId xmlns:p14="http://schemas.microsoft.com/office/powerpoint/2010/main" val="3291788552"/>
              </p:ext>
            </p:extLst>
          </p:nvPr>
        </p:nvGraphicFramePr>
        <p:xfrm>
          <a:off x="254000" y="491067"/>
          <a:ext cx="5842000" cy="6366933"/>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a:extLst>
              <a:ext uri="{FF2B5EF4-FFF2-40B4-BE49-F238E27FC236}">
                <a16:creationId xmlns:a16="http://schemas.microsoft.com/office/drawing/2014/main" id="{13B44DB8-436A-4152-8267-530B822DBDA3}"/>
              </a:ext>
            </a:extLst>
          </p:cNvPr>
          <p:cNvSpPr txBox="1"/>
          <p:nvPr/>
        </p:nvSpPr>
        <p:spPr>
          <a:xfrm>
            <a:off x="5960533" y="1035532"/>
            <a:ext cx="5960533" cy="5509200"/>
          </a:xfrm>
          <a:prstGeom prst="rect">
            <a:avLst/>
          </a:prstGeom>
          <a:noFill/>
        </p:spPr>
        <p:txBody>
          <a:bodyPr wrap="square" rtlCol="0">
            <a:spAutoFit/>
          </a:bodyPr>
          <a:lstStyle/>
          <a:p>
            <a:r>
              <a:rPr lang="ja-JP" altLang="ja-JP" sz="3200" dirty="0">
                <a:latin typeface="+mn-ea"/>
              </a:rPr>
              <a:t>参加者の</a:t>
            </a:r>
            <a:r>
              <a:rPr lang="en-US" altLang="ja-JP" sz="3200" dirty="0">
                <a:solidFill>
                  <a:srgbClr val="C00000"/>
                </a:solidFill>
                <a:latin typeface="+mn-ea"/>
              </a:rPr>
              <a:t>64.1</a:t>
            </a:r>
            <a:r>
              <a:rPr lang="ja-JP" altLang="en-US" sz="3200" dirty="0">
                <a:solidFill>
                  <a:srgbClr val="C00000"/>
                </a:solidFill>
                <a:latin typeface="+mn-ea"/>
              </a:rPr>
              <a:t>％</a:t>
            </a:r>
            <a:r>
              <a:rPr lang="ja-JP" altLang="en-US" sz="3200" dirty="0">
                <a:latin typeface="+mn-ea"/>
              </a:rPr>
              <a:t>が診療所や</a:t>
            </a:r>
            <a:r>
              <a:rPr lang="en-US" altLang="ja-JP" sz="3200" dirty="0">
                <a:latin typeface="+mn-ea"/>
              </a:rPr>
              <a:t>A</a:t>
            </a:r>
            <a:r>
              <a:rPr lang="ja-JP" altLang="en-US" sz="3200" dirty="0">
                <a:latin typeface="+mn-ea"/>
              </a:rPr>
              <a:t>病院の外来に定期受診をしている。（</a:t>
            </a:r>
            <a:r>
              <a:rPr lang="en-US" altLang="ja-JP" sz="3200" dirty="0">
                <a:latin typeface="+mn-ea"/>
              </a:rPr>
              <a:t>A</a:t>
            </a:r>
            <a:r>
              <a:rPr lang="ja-JP" altLang="en-US" sz="3200" dirty="0">
                <a:latin typeface="+mn-ea"/>
              </a:rPr>
              <a:t>病院受診者は１名）</a:t>
            </a:r>
            <a:endParaRPr lang="en-US" altLang="ja-JP" sz="3200" dirty="0">
              <a:latin typeface="+mn-ea"/>
            </a:endParaRPr>
          </a:p>
          <a:p>
            <a:endParaRPr lang="en-US" altLang="ja-JP" sz="3200" dirty="0">
              <a:latin typeface="+mn-ea"/>
            </a:endParaRPr>
          </a:p>
          <a:p>
            <a:r>
              <a:rPr lang="ja-JP" altLang="en-US" sz="3200" dirty="0">
                <a:latin typeface="+mn-ea"/>
              </a:rPr>
              <a:t>整形外科や耳鼻科での受診をのぞき、</a:t>
            </a:r>
            <a:r>
              <a:rPr lang="ja-JP" altLang="en-US" sz="3200" dirty="0">
                <a:solidFill>
                  <a:srgbClr val="C00000"/>
                </a:solidFill>
                <a:latin typeface="+mn-ea"/>
              </a:rPr>
              <a:t>内科・外科で定期受診をしている方は</a:t>
            </a:r>
            <a:r>
              <a:rPr lang="en-US" altLang="ja-JP" sz="3200" dirty="0">
                <a:solidFill>
                  <a:srgbClr val="C00000"/>
                </a:solidFill>
                <a:latin typeface="+mn-ea"/>
              </a:rPr>
              <a:t>48.7</a:t>
            </a:r>
            <a:r>
              <a:rPr lang="ja-JP" altLang="en-US" sz="3200" dirty="0">
                <a:solidFill>
                  <a:srgbClr val="C00000"/>
                </a:solidFill>
                <a:latin typeface="+mn-ea"/>
              </a:rPr>
              <a:t>％であった</a:t>
            </a:r>
            <a:r>
              <a:rPr lang="ja-JP" altLang="en-US" sz="3200" dirty="0">
                <a:latin typeface="+mn-ea"/>
              </a:rPr>
              <a:t>。</a:t>
            </a:r>
            <a:endParaRPr lang="en-US" altLang="ja-JP" sz="3200" dirty="0">
              <a:latin typeface="+mn-ea"/>
            </a:endParaRPr>
          </a:p>
          <a:p>
            <a:endParaRPr lang="en-US" altLang="ja-JP" sz="3200" dirty="0">
              <a:latin typeface="+mn-ea"/>
            </a:endParaRPr>
          </a:p>
          <a:p>
            <a:r>
              <a:rPr lang="ja-JP" altLang="en-US" sz="3200" dirty="0">
                <a:latin typeface="+mn-ea"/>
              </a:rPr>
              <a:t>過去に受診歴があった方は</a:t>
            </a:r>
            <a:r>
              <a:rPr lang="en-US" altLang="ja-JP" sz="3200" dirty="0">
                <a:solidFill>
                  <a:srgbClr val="C00000"/>
                </a:solidFill>
                <a:latin typeface="+mn-ea"/>
              </a:rPr>
              <a:t>25.6</a:t>
            </a:r>
            <a:r>
              <a:rPr lang="ja-JP" altLang="en-US" sz="3200" dirty="0">
                <a:solidFill>
                  <a:srgbClr val="C00000"/>
                </a:solidFill>
                <a:latin typeface="+mn-ea"/>
              </a:rPr>
              <a:t>％</a:t>
            </a:r>
            <a:r>
              <a:rPr lang="ja-JP" altLang="en-US" sz="3200" dirty="0">
                <a:latin typeface="+mn-ea"/>
              </a:rPr>
              <a:t>で、まったく受診記録のない方は</a:t>
            </a:r>
            <a:r>
              <a:rPr lang="ja-JP" altLang="en-US" sz="3200" dirty="0">
                <a:solidFill>
                  <a:srgbClr val="C00000"/>
                </a:solidFill>
                <a:latin typeface="+mn-ea"/>
              </a:rPr>
              <a:t>４名の</a:t>
            </a:r>
            <a:r>
              <a:rPr lang="en-US" altLang="ja-JP" sz="3200" dirty="0">
                <a:solidFill>
                  <a:srgbClr val="C00000"/>
                </a:solidFill>
                <a:latin typeface="+mn-ea"/>
              </a:rPr>
              <a:t>10</a:t>
            </a:r>
            <a:r>
              <a:rPr lang="ja-JP" altLang="en-US" sz="3200" dirty="0">
                <a:solidFill>
                  <a:srgbClr val="C00000"/>
                </a:solidFill>
                <a:latin typeface="+mn-ea"/>
              </a:rPr>
              <a:t>％</a:t>
            </a:r>
            <a:r>
              <a:rPr lang="ja-JP" altLang="en-US" sz="3200" dirty="0">
                <a:latin typeface="+mn-ea"/>
              </a:rPr>
              <a:t>だった。</a:t>
            </a:r>
            <a:endParaRPr kumimoji="1" lang="ja-JP" altLang="en-US" sz="3600" dirty="0">
              <a:latin typeface="+mn-ea"/>
            </a:endParaRPr>
          </a:p>
        </p:txBody>
      </p:sp>
      <p:sp>
        <p:nvSpPr>
          <p:cNvPr id="10" name="テキスト ボックス 9">
            <a:extLst>
              <a:ext uri="{FF2B5EF4-FFF2-40B4-BE49-F238E27FC236}">
                <a16:creationId xmlns:a16="http://schemas.microsoft.com/office/drawing/2014/main" id="{A6D9BBEC-C0A6-4539-A0F5-90E893379E5E}"/>
              </a:ext>
            </a:extLst>
          </p:cNvPr>
          <p:cNvSpPr txBox="1"/>
          <p:nvPr/>
        </p:nvSpPr>
        <p:spPr>
          <a:xfrm>
            <a:off x="5889700" y="291685"/>
            <a:ext cx="7891301" cy="523220"/>
          </a:xfrm>
          <a:prstGeom prst="rect">
            <a:avLst/>
          </a:prstGeom>
          <a:noFill/>
        </p:spPr>
        <p:txBody>
          <a:bodyPr wrap="square" rtlCol="0">
            <a:spAutoFit/>
          </a:bodyPr>
          <a:lstStyle/>
          <a:p>
            <a:r>
              <a:rPr kumimoji="1" lang="en-US" altLang="ja-JP" sz="2800" b="1" dirty="0">
                <a:solidFill>
                  <a:srgbClr val="C00000"/>
                </a:solidFill>
                <a:latin typeface="BIZ UDPゴシック" panose="020B0400000000000000" pitchFamily="50" charset="-128"/>
                <a:ea typeface="BIZ UDPゴシック" panose="020B0400000000000000" pitchFamily="50" charset="-128"/>
              </a:rPr>
              <a:t>2019</a:t>
            </a:r>
            <a:r>
              <a:rPr kumimoji="1" lang="ja-JP" altLang="en-US" sz="2800" b="1" dirty="0">
                <a:solidFill>
                  <a:srgbClr val="C00000"/>
                </a:solidFill>
                <a:latin typeface="BIZ UDPゴシック" panose="020B0400000000000000" pitchFamily="50" charset="-128"/>
                <a:ea typeface="BIZ UDPゴシック" panose="020B0400000000000000" pitchFamily="50" charset="-128"/>
              </a:rPr>
              <a:t>年</a:t>
            </a:r>
            <a:r>
              <a:rPr kumimoji="1" lang="en-US" altLang="ja-JP" sz="2800" b="1" dirty="0">
                <a:solidFill>
                  <a:srgbClr val="C00000"/>
                </a:solidFill>
                <a:latin typeface="BIZ UDPゴシック" panose="020B0400000000000000" pitchFamily="50" charset="-128"/>
                <a:ea typeface="BIZ UDPゴシック" panose="020B0400000000000000" pitchFamily="50" charset="-128"/>
              </a:rPr>
              <a:t>8</a:t>
            </a:r>
            <a:r>
              <a:rPr kumimoji="1" lang="ja-JP" altLang="en-US" sz="2800" b="1" dirty="0">
                <a:solidFill>
                  <a:srgbClr val="C00000"/>
                </a:solidFill>
                <a:latin typeface="BIZ UDPゴシック" panose="020B0400000000000000" pitchFamily="50" charset="-128"/>
                <a:ea typeface="BIZ UDPゴシック" panose="020B0400000000000000" pitchFamily="50" charset="-128"/>
              </a:rPr>
              <a:t>月までの過去１年間の統計</a:t>
            </a:r>
          </a:p>
        </p:txBody>
      </p:sp>
    </p:spTree>
    <p:extLst>
      <p:ext uri="{BB962C8B-B14F-4D97-AF65-F5344CB8AC3E}">
        <p14:creationId xmlns:p14="http://schemas.microsoft.com/office/powerpoint/2010/main" val="416096311"/>
      </p:ext>
    </p:extLst>
  </p:cSld>
  <p:clrMapOvr>
    <a:masterClrMapping/>
  </p:clrMapOvr>
</p:sld>
</file>

<file path=ppt/theme/theme1.xml><?xml version="1.0" encoding="utf-8"?>
<a:theme xmlns:a="http://schemas.openxmlformats.org/drawingml/2006/main" name="フレーム">
  <a:themeElements>
    <a:clrScheme name="フレーム">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フレーム">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フレーム">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フレーム</Template>
  <TotalTime>923</TotalTime>
  <Words>1084</Words>
  <Application>Microsoft Office PowerPoint</Application>
  <PresentationFormat>ワイド画面</PresentationFormat>
  <Paragraphs>87</Paragraphs>
  <Slides>13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BIZ UDPゴシック</vt:lpstr>
      <vt:lpstr>HGSｺﾞｼｯｸE</vt:lpstr>
      <vt:lpstr>HG丸ｺﾞｼｯｸM-PRO</vt:lpstr>
      <vt:lpstr>ＭＳ ゴシック</vt:lpstr>
      <vt:lpstr>あずきフォント</vt:lpstr>
      <vt:lpstr>Corbel</vt:lpstr>
      <vt:lpstr>Wingdings</vt:lpstr>
      <vt:lpstr>Wingdings 2</vt:lpstr>
      <vt:lpstr>フレーム</vt:lpstr>
      <vt:lpstr>認知症カフェの運営</vt:lpstr>
      <vt:lpstr>認知症カフェ 「おれんじくらぶ」 　　概要　</vt:lpstr>
      <vt:lpstr>参加者状況</vt:lpstr>
      <vt:lpstr>脳トレ体操</vt:lpstr>
      <vt:lpstr>おやつとお茶</vt:lpstr>
      <vt:lpstr>PowerPoint プレゼンテーション</vt:lpstr>
      <vt:lpstr>その他の 法人内のカフェ</vt:lpstr>
      <vt:lpstr>PowerPoint プレゼンテーション</vt:lpstr>
      <vt:lpstr>PowerPoint プレゼンテーション</vt:lpstr>
      <vt:lpstr>PowerPoint プレゼンテーション</vt:lpstr>
      <vt:lpstr> B氏　85歳　女性  　過去１年間２回参加があり、2019年2月の参加後６か月間参加がない </vt:lpstr>
      <vt:lpstr>D氏　83歳　女性  　過去１年間で2回の参加があり、2019年3月から5か月参加がない。 </vt:lpstr>
      <vt:lpstr>今後の課題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カフェに参加しなくなった方のその後について</dc:title>
  <dc:creator>kanri07</dc:creator>
  <cp:lastModifiedBy>T117</cp:lastModifiedBy>
  <cp:revision>88</cp:revision>
  <dcterms:created xsi:type="dcterms:W3CDTF">2019-08-22T04:44:20Z</dcterms:created>
  <dcterms:modified xsi:type="dcterms:W3CDTF">2019-09-25T03:52:18Z</dcterms:modified>
</cp:coreProperties>
</file>