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5770A13-073D-493E-BC72-3A1D2CD74FC6}">
          <p14:sldIdLst>
            <p14:sldId id="256"/>
            <p14:sldId id="257"/>
            <p14:sldId id="258"/>
            <p14:sldId id="259"/>
            <p14:sldId id="266"/>
            <p14:sldId id="267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介入時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0000"/>
                    </a:schemeClr>
                  </a:gs>
                  <a:gs pos="78000">
                    <a:schemeClr val="accent1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12A-4887-A321-033A52B3A8B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0000"/>
                    </a:schemeClr>
                  </a:gs>
                  <a:gs pos="78000">
                    <a:schemeClr val="accent2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12A-4887-A321-033A52B3A8B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0000"/>
                    </a:schemeClr>
                  </a:gs>
                  <a:gs pos="78000">
                    <a:schemeClr val="accent3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12A-4887-A321-033A52B3A8B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0000"/>
                    </a:schemeClr>
                  </a:gs>
                  <a:gs pos="78000">
                    <a:schemeClr val="accent4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12A-4887-A321-033A52B3A8BA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0000"/>
                    </a:schemeClr>
                  </a:gs>
                  <a:gs pos="78000">
                    <a:schemeClr val="accent5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12A-4887-A321-033A52B3A8BA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0000"/>
                    </a:schemeClr>
                  </a:gs>
                  <a:gs pos="78000">
                    <a:schemeClr val="accent6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12A-4887-A321-033A52B3A8BA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012A-4887-A321-033A52B3A8BA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2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012A-4887-A321-033A52B3A8BA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012A-4887-A321-033A52B3A8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要支援１</c:v>
                </c:pt>
                <c:pt idx="1">
                  <c:v>要支援２</c:v>
                </c:pt>
                <c:pt idx="2">
                  <c:v>要介護１</c:v>
                </c:pt>
                <c:pt idx="3">
                  <c:v>要介護２</c:v>
                </c:pt>
                <c:pt idx="4">
                  <c:v>要介護３</c:v>
                </c:pt>
                <c:pt idx="5">
                  <c:v>要介護４</c:v>
                </c:pt>
                <c:pt idx="6">
                  <c:v>要介護５</c:v>
                </c:pt>
                <c:pt idx="7">
                  <c:v>申請中</c:v>
                </c:pt>
                <c:pt idx="8">
                  <c:v>未申請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  <c:pt idx="7">
                  <c:v>3</c:v>
                </c:pt>
                <c:pt idx="8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A6-43A0-A267-A93F84AB36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終了時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0000"/>
                    </a:schemeClr>
                  </a:gs>
                  <a:gs pos="78000">
                    <a:schemeClr val="accent1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012A-4887-A321-033A52B3A8B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0000"/>
                    </a:schemeClr>
                  </a:gs>
                  <a:gs pos="78000">
                    <a:schemeClr val="accent2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012A-4887-A321-033A52B3A8B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0000"/>
                    </a:schemeClr>
                  </a:gs>
                  <a:gs pos="78000">
                    <a:schemeClr val="accent3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012A-4887-A321-033A52B3A8B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0000"/>
                    </a:schemeClr>
                  </a:gs>
                  <a:gs pos="78000">
                    <a:schemeClr val="accent4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012A-4887-A321-033A52B3A8BA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0000"/>
                    </a:schemeClr>
                  </a:gs>
                  <a:gs pos="78000">
                    <a:schemeClr val="accent5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012A-4887-A321-033A52B3A8BA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0000"/>
                    </a:schemeClr>
                  </a:gs>
                  <a:gs pos="78000">
                    <a:schemeClr val="accent6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012A-4887-A321-033A52B3A8BA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012A-4887-A321-033A52B3A8BA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2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012A-4887-A321-033A52B3A8BA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012A-4887-A321-033A52B3A8BA}"/>
              </c:ext>
            </c:extLst>
          </c:dPt>
          <c:cat>
            <c:strRef>
              <c:f>Sheet1!$A$2:$A$10</c:f>
              <c:strCache>
                <c:ptCount val="9"/>
                <c:pt idx="0">
                  <c:v>要支援１</c:v>
                </c:pt>
                <c:pt idx="1">
                  <c:v>要支援２</c:v>
                </c:pt>
                <c:pt idx="2">
                  <c:v>要介護１</c:v>
                </c:pt>
                <c:pt idx="3">
                  <c:v>要介護２</c:v>
                </c:pt>
                <c:pt idx="4">
                  <c:v>要介護３</c:v>
                </c:pt>
                <c:pt idx="5">
                  <c:v>要介護４</c:v>
                </c:pt>
                <c:pt idx="6">
                  <c:v>要介護５</c:v>
                </c:pt>
                <c:pt idx="7">
                  <c:v>申請中</c:v>
                </c:pt>
                <c:pt idx="8">
                  <c:v>未申請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10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A6-43A0-A267-A93F84AB36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終了時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0000"/>
                    </a:schemeClr>
                  </a:gs>
                  <a:gs pos="78000">
                    <a:schemeClr val="accent1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52A-44CF-977E-2DD8309CA89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0000"/>
                    </a:schemeClr>
                  </a:gs>
                  <a:gs pos="78000">
                    <a:schemeClr val="accent2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52A-44CF-977E-2DD8309CA89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0000"/>
                    </a:schemeClr>
                  </a:gs>
                  <a:gs pos="78000">
                    <a:schemeClr val="accent3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52A-44CF-977E-2DD8309CA89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0000"/>
                    </a:schemeClr>
                  </a:gs>
                  <a:gs pos="78000">
                    <a:schemeClr val="accent4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52A-44CF-977E-2DD8309CA89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0000"/>
                    </a:schemeClr>
                  </a:gs>
                  <a:gs pos="78000">
                    <a:schemeClr val="accent5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52A-44CF-977E-2DD8309CA89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0000"/>
                    </a:schemeClr>
                  </a:gs>
                  <a:gs pos="78000">
                    <a:schemeClr val="accent6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52A-44CF-977E-2DD8309CA895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52A-44CF-977E-2DD8309CA895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2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52A-44CF-977E-2DD8309CA895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452A-44CF-977E-2DD8309CA8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要支援１</c:v>
                </c:pt>
                <c:pt idx="1">
                  <c:v>要支援２</c:v>
                </c:pt>
                <c:pt idx="2">
                  <c:v>要介護１</c:v>
                </c:pt>
                <c:pt idx="3">
                  <c:v>要介護２</c:v>
                </c:pt>
                <c:pt idx="4">
                  <c:v>要介護３</c:v>
                </c:pt>
                <c:pt idx="5">
                  <c:v>要介護４</c:v>
                </c:pt>
                <c:pt idx="6">
                  <c:v>要介護５</c:v>
                </c:pt>
                <c:pt idx="7">
                  <c:v>申請中</c:v>
                </c:pt>
                <c:pt idx="8">
                  <c:v>未申請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10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9A-4FA7-8DFA-6DA8297095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DF88EC-038D-4397-9562-13BC03D2F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2279"/>
            <a:ext cx="7766936" cy="3838801"/>
          </a:xfrm>
        </p:spPr>
        <p:txBody>
          <a:bodyPr/>
          <a:lstStyle/>
          <a:p>
            <a:r>
              <a:rPr kumimoji="1" lang="ja-JP" altLang="en-US" sz="2300" dirty="0">
                <a:solidFill>
                  <a:schemeClr val="accent1">
                    <a:lumMod val="75000"/>
                  </a:schemeClr>
                </a:solidFill>
              </a:rPr>
              <a:t>令和元年度虐待防止・徘徊認知症高齢者地域支援連絡会</a:t>
            </a:r>
            <a:br>
              <a:rPr kumimoji="1" lang="en-US" altLang="ja-JP" sz="23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kumimoji="1" lang="en-US" altLang="ja-JP" sz="23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kumimoji="1" lang="en-US" altLang="ja-JP" sz="23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kumimoji="1" lang="en-US" altLang="ja-JP" sz="23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kumimoji="1" lang="en-US" altLang="ja-JP" sz="25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kumimoji="1" lang="ja-JP" altLang="en-US" sz="4800" dirty="0">
                <a:solidFill>
                  <a:schemeClr val="accent1">
                    <a:lumMod val="50000"/>
                  </a:schemeClr>
                </a:solidFill>
              </a:rPr>
              <a:t>認知症初期集中支援チーム</a:t>
            </a:r>
            <a:br>
              <a:rPr kumimoji="1" lang="en-US" altLang="ja-JP" sz="4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1" lang="ja-JP" altLang="en-US" sz="4800" dirty="0">
                <a:solidFill>
                  <a:schemeClr val="accent1">
                    <a:lumMod val="50000"/>
                  </a:schemeClr>
                </a:solidFill>
              </a:rPr>
              <a:t>活動報告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0AA1E48-61A5-4232-ADAA-62DDECDF1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664765"/>
            <a:ext cx="8034498" cy="112643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ja-JP" altLang="en-US" dirty="0"/>
              <a:t>　　　　　　　　　　　　　　　　　　　　　</a:t>
            </a:r>
            <a:r>
              <a:rPr lang="ja-JP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令和元年</a:t>
            </a:r>
            <a:r>
              <a:rPr lang="en-US" altLang="ja-JP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</a:t>
            </a:r>
            <a:r>
              <a:rPr lang="ja-JP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月</a:t>
            </a:r>
            <a:r>
              <a:rPr lang="en-US" altLang="ja-JP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29</a:t>
            </a:r>
            <a:r>
              <a:rPr lang="ja-JP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日（木）</a:t>
            </a:r>
            <a:endParaRPr lang="en-US" altLang="ja-JP" sz="2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kumimoji="1" lang="ja-JP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　　　　　　　　　　うしおだ診療所</a:t>
            </a:r>
            <a:endParaRPr kumimoji="1" lang="en-US" altLang="ja-JP" sz="2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ja-JP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認知症初期集中支援チーム</a:t>
            </a:r>
            <a:endParaRPr kumimoji="1" lang="en-US" altLang="ja-JP" sz="2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990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E1629A-3A93-4C78-80E3-3B40F2B36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</a:rPr>
              <a:t>チーム支援活動で気づいた</a:t>
            </a:r>
            <a:br>
              <a:rPr kumimoji="1" lang="en-US" altLang="ja-JP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</a:rPr>
              <a:t>　　　　　　　　　　　鶴見区の特徴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DA9E05-60BE-4ADF-9789-5E4790B3A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78471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・</a:t>
            </a:r>
            <a:r>
              <a:rPr kumimoji="1" lang="ja-JP" altLang="en-US" sz="2800" b="1" dirty="0"/>
              <a:t>地域医療連携</a:t>
            </a:r>
            <a:endParaRPr kumimoji="1" lang="en-US" altLang="ja-JP" sz="2800" b="1" dirty="0"/>
          </a:p>
          <a:p>
            <a:pPr marL="0" indent="0">
              <a:buNone/>
            </a:pPr>
            <a:r>
              <a:rPr lang="ja-JP" altLang="en-US" sz="2800" dirty="0"/>
              <a:t>→かかりつけ医との意思疎通がとりやすい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・</a:t>
            </a:r>
            <a:r>
              <a:rPr kumimoji="1" lang="ja-JP" altLang="en-US" sz="2800" b="1" dirty="0"/>
              <a:t>地域の見守り機能が強い</a:t>
            </a:r>
            <a:endParaRPr kumimoji="1" lang="en-US" altLang="ja-JP" sz="2800" b="1" dirty="0"/>
          </a:p>
          <a:p>
            <a:pPr marL="0" indent="0">
              <a:buNone/>
            </a:pPr>
            <a:r>
              <a:rPr lang="ja-JP" altLang="en-US" sz="2800" dirty="0"/>
              <a:t>→「住み慣れたこの家で」を一緒に考えてくれる土台がある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・</a:t>
            </a:r>
            <a:r>
              <a:rPr kumimoji="1" lang="ja-JP" altLang="en-US" sz="2800" b="1" dirty="0"/>
              <a:t>支援チームの活動をきっかけに家族と地域をつなぐ</a:t>
            </a:r>
            <a:endParaRPr kumimoji="1" lang="en-US" altLang="ja-JP" sz="2800" b="1" dirty="0"/>
          </a:p>
          <a:p>
            <a:pPr marL="0" indent="0">
              <a:buNone/>
            </a:pPr>
            <a:r>
              <a:rPr lang="ja-JP" altLang="en-US" sz="2800" dirty="0"/>
              <a:t>→家族自身が問題を抱えているケースもある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45526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ADDFC5-8945-4659-B976-0F1C30382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</a:rPr>
              <a:t>チーム支援活動で気づいた</a:t>
            </a:r>
            <a:br>
              <a:rPr kumimoji="1" lang="en-US" altLang="ja-JP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</a:rPr>
              <a:t>　　　　　　　　　　　今後の課題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A14D9F-7C7E-4991-B3DA-4CEE85538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31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・</a:t>
            </a:r>
            <a:r>
              <a:rPr kumimoji="1" lang="ja-JP" altLang="en-US" sz="2400" b="1" dirty="0"/>
              <a:t>他区の医療機関との連携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→区を越えて支援チームの活動を理解してもらう更なる普及啓発活動が必要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b="1" dirty="0"/>
              <a:t>・家族の理解を深める支援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→家族の不安が本人支援の障壁になる。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b="1" dirty="0"/>
              <a:t>・住み慣れた地域への支援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→支えてくれる近隣住民に我々は何ができるか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</a:t>
            </a:r>
            <a:r>
              <a:rPr lang="ja-JP" altLang="en-US" sz="2400" b="1" dirty="0"/>
              <a:t>認知症になっても明るく楽しく生きていく支援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→認知症を抱えて生きる希望を一緒に考える。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98366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A4B74-1A61-45B9-8CAA-8DAC847BC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E246BC-0AE7-4677-963E-6A75BCCCE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000" dirty="0"/>
              <a:t>ご清聴ありがとうございました</a:t>
            </a:r>
          </a:p>
        </p:txBody>
      </p:sp>
      <p:pic>
        <p:nvPicPr>
          <p:cNvPr id="5" name="図 4" descr="物体, 室内 が含まれている画像&#10;&#10;自動的に生成された説明">
            <a:extLst>
              <a:ext uri="{FF2B5EF4-FFF2-40B4-BE49-F238E27FC236}">
                <a16:creationId xmlns:a16="http://schemas.microsoft.com/office/drawing/2014/main" id="{CFB49678-3FA0-43B9-B31E-E45EDC1F8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3701" y="3344516"/>
            <a:ext cx="3803934" cy="312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2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DF4808-B95D-4784-8682-C011952B6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支援チーム活動状況①</a:t>
            </a:r>
            <a:b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（平成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27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月～平成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31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月）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8EF09B93-6BE3-4214-B58C-DDACE44F7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2160589"/>
            <a:ext cx="942229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■</a:t>
            </a:r>
            <a:r>
              <a:rPr kumimoji="1" lang="ja-JP" altLang="en-US" sz="2800" u="sng" dirty="0"/>
              <a:t>ケース総数：</a:t>
            </a:r>
            <a:r>
              <a:rPr kumimoji="1" lang="en-US" altLang="ja-JP" sz="2800" u="sng" dirty="0"/>
              <a:t>62</a:t>
            </a:r>
            <a:r>
              <a:rPr lang="ja-JP" altLang="en-US" sz="2800" u="sng" dirty="0"/>
              <a:t>件</a:t>
            </a:r>
            <a:r>
              <a:rPr lang="ja-JP" altLang="en-US" sz="2600" dirty="0"/>
              <a:t>　　　</a:t>
            </a:r>
            <a:r>
              <a:rPr lang="ja-JP" altLang="en-US" sz="2800" dirty="0"/>
              <a:t>■</a:t>
            </a:r>
            <a:r>
              <a:rPr lang="ja-JP" altLang="en-US" sz="2800" u="sng" dirty="0"/>
              <a:t>終了件数：</a:t>
            </a:r>
            <a:r>
              <a:rPr lang="en-US" altLang="ja-JP" sz="2800" u="sng" dirty="0"/>
              <a:t>52</a:t>
            </a:r>
            <a:r>
              <a:rPr lang="ja-JP" altLang="en-US" sz="2800" u="sng" dirty="0"/>
              <a:t>件</a:t>
            </a:r>
            <a:endParaRPr kumimoji="1" lang="en-US" altLang="ja-JP" sz="2800" u="sng" dirty="0"/>
          </a:p>
          <a:p>
            <a:pPr marL="0" indent="0">
              <a:buNone/>
            </a:pPr>
            <a:r>
              <a:rPr lang="ja-JP" altLang="en-US" sz="2400" dirty="0"/>
              <a:t>　平成</a:t>
            </a:r>
            <a:r>
              <a:rPr lang="en-US" altLang="ja-JP" sz="2400" dirty="0"/>
              <a:t>27</a:t>
            </a:r>
            <a:r>
              <a:rPr lang="ja-JP" altLang="en-US" sz="2400" dirty="0"/>
              <a:t>年度：</a:t>
            </a:r>
            <a:r>
              <a:rPr lang="en-US" altLang="ja-JP" sz="2400" dirty="0"/>
              <a:t>14</a:t>
            </a:r>
            <a:r>
              <a:rPr lang="ja-JP" altLang="en-US" sz="2400" dirty="0"/>
              <a:t>件　　　　　　地域移行：</a:t>
            </a:r>
            <a:r>
              <a:rPr lang="en-US" altLang="ja-JP" sz="2400" dirty="0"/>
              <a:t>36</a:t>
            </a:r>
            <a:r>
              <a:rPr lang="ja-JP" altLang="en-US" sz="2400" dirty="0"/>
              <a:t>件　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平成</a:t>
            </a:r>
            <a:r>
              <a:rPr lang="en-US" altLang="ja-JP" sz="2400" dirty="0"/>
              <a:t>28</a:t>
            </a:r>
            <a:r>
              <a:rPr lang="ja-JP" altLang="en-US" sz="2400" dirty="0"/>
              <a:t>年度：</a:t>
            </a:r>
            <a:r>
              <a:rPr lang="en-US" altLang="ja-JP" sz="2400" dirty="0"/>
              <a:t>20</a:t>
            </a:r>
            <a:r>
              <a:rPr lang="ja-JP" altLang="en-US" sz="2400" dirty="0"/>
              <a:t>件　　　　　　</a:t>
            </a:r>
            <a:r>
              <a:rPr lang="zh-TW" altLang="en-US" sz="2400" dirty="0"/>
              <a:t>施設入所：</a:t>
            </a:r>
            <a:r>
              <a:rPr lang="en-US" altLang="zh-TW" sz="2400" dirty="0"/>
              <a:t>6</a:t>
            </a:r>
            <a:r>
              <a:rPr lang="zh-TW" altLang="en-US" sz="2400" dirty="0"/>
              <a:t>件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平成</a:t>
            </a:r>
            <a:r>
              <a:rPr lang="en-US" altLang="ja-JP" sz="2400" dirty="0"/>
              <a:t>29</a:t>
            </a:r>
            <a:r>
              <a:rPr lang="ja-JP" altLang="en-US" sz="2400" dirty="0"/>
              <a:t>年度：</a:t>
            </a:r>
            <a:r>
              <a:rPr lang="en-US" altLang="ja-JP" sz="2400" dirty="0"/>
              <a:t>14</a:t>
            </a:r>
            <a:r>
              <a:rPr lang="ja-JP" altLang="en-US" sz="2400" dirty="0"/>
              <a:t>件　　　　　　入　院　：</a:t>
            </a:r>
            <a:r>
              <a:rPr lang="en-US" altLang="ja-JP" sz="2400" dirty="0"/>
              <a:t>6</a:t>
            </a:r>
            <a:r>
              <a:rPr lang="ja-JP" altLang="en-US" sz="2400" dirty="0"/>
              <a:t>件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平成</a:t>
            </a:r>
            <a:r>
              <a:rPr lang="en-US" altLang="ja-JP" sz="2400" dirty="0"/>
              <a:t>30</a:t>
            </a:r>
            <a:r>
              <a:rPr lang="ja-JP" altLang="en-US" sz="2400" dirty="0"/>
              <a:t>年度：</a:t>
            </a:r>
            <a:r>
              <a:rPr lang="en-US" altLang="ja-JP" sz="2400" dirty="0"/>
              <a:t>14</a:t>
            </a:r>
            <a:r>
              <a:rPr lang="ja-JP" altLang="en-US" sz="2400" dirty="0"/>
              <a:t>件　　　　　　死　亡　：</a:t>
            </a:r>
            <a:r>
              <a:rPr lang="en-US" altLang="ja-JP" sz="2400" dirty="0"/>
              <a:t>4</a:t>
            </a:r>
            <a:r>
              <a:rPr lang="ja-JP" altLang="en-US" sz="2400" dirty="0"/>
              <a:t>件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　　　</a:t>
            </a:r>
            <a:endParaRPr kumimoji="1" lang="en-US" altLang="ja-JP" sz="2400" dirty="0"/>
          </a:p>
        </p:txBody>
      </p:sp>
      <p:pic>
        <p:nvPicPr>
          <p:cNvPr id="4" name="図 3" descr="花 が含まれている画像&#10;&#10;自動的に生成された説明">
            <a:extLst>
              <a:ext uri="{FF2B5EF4-FFF2-40B4-BE49-F238E27FC236}">
                <a16:creationId xmlns:a16="http://schemas.microsoft.com/office/drawing/2014/main" id="{276E81C7-5726-4C11-936D-B327BA2D1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829" y="3429000"/>
            <a:ext cx="3144841" cy="305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0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EA3A8B-8EDC-45F7-8DA1-452413EC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</a:rPr>
              <a:t>支援チーム活動状況②</a:t>
            </a:r>
            <a:br>
              <a:rPr kumimoji="1" lang="en-US" altLang="ja-JP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（平成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27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月～平成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31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月）</a:t>
            </a:r>
            <a:endParaRPr kumimoji="1" lang="ja-JP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3A2813-A89B-4177-B9E0-7FB227054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64" y="1914938"/>
            <a:ext cx="9578801" cy="4564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dirty="0"/>
              <a:t>　</a:t>
            </a:r>
            <a:r>
              <a:rPr kumimoji="1" lang="ja-JP" altLang="en-US" sz="2400" dirty="0"/>
              <a:t>男女年齢別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A9F6CFD-FF92-4DF4-83A5-ED388830E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434" y="103366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287F87D-BF43-49F5-B431-19BCA4C4E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434" y="42435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983155C-88BD-4BD6-A862-2F90516917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34" y="2484265"/>
            <a:ext cx="7699514" cy="411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17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28A47-9302-4F00-ACA8-88F17074C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09530"/>
          </a:xfrm>
        </p:spPr>
        <p:txBody>
          <a:bodyPr>
            <a:normAutofit/>
          </a:bodyPr>
          <a:lstStyle/>
          <a:p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支援チーム活動状況③</a:t>
            </a:r>
            <a:b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（平成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27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月～平成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31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月）</a:t>
            </a:r>
            <a:endParaRPr kumimoji="1" lang="ja-JP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F0D77559-CA33-4777-93C7-444A194F0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83545"/>
            <a:ext cx="8596668" cy="4684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　世帯状況</a:t>
            </a:r>
          </a:p>
        </p:txBody>
      </p:sp>
      <p:pic>
        <p:nvPicPr>
          <p:cNvPr id="9" name="コンテンツ プレースホルダー 3">
            <a:extLst>
              <a:ext uri="{FF2B5EF4-FFF2-40B4-BE49-F238E27FC236}">
                <a16:creationId xmlns:a16="http://schemas.microsoft.com/office/drawing/2014/main" id="{0642671B-64F6-4B3B-9771-273A77D17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990" y="2518117"/>
            <a:ext cx="7859355" cy="405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6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838E3-1394-4E3F-B007-418487EE7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400" dirty="0">
                <a:solidFill>
                  <a:schemeClr val="accent1">
                    <a:lumMod val="50000"/>
                  </a:schemeClr>
                </a:solidFill>
              </a:rPr>
              <a:t>支援チーム活動状況④</a:t>
            </a:r>
            <a:br>
              <a:rPr lang="ja-JP" altLang="en-US" sz="3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ja-JP" altLang="en-US" sz="3400" dirty="0">
                <a:solidFill>
                  <a:schemeClr val="accent1">
                    <a:lumMod val="50000"/>
                  </a:schemeClr>
                </a:solidFill>
              </a:rPr>
              <a:t>（平成</a:t>
            </a:r>
            <a:r>
              <a:rPr lang="en-US" altLang="ja-JP" sz="3400" dirty="0">
                <a:solidFill>
                  <a:schemeClr val="accent1">
                    <a:lumMod val="50000"/>
                  </a:schemeClr>
                </a:solidFill>
              </a:rPr>
              <a:t>27</a:t>
            </a:r>
            <a:r>
              <a:rPr lang="ja-JP" altLang="en-US" sz="3400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sz="3400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ja-JP" altLang="en-US" sz="3400" dirty="0">
                <a:solidFill>
                  <a:schemeClr val="accent1">
                    <a:lumMod val="50000"/>
                  </a:schemeClr>
                </a:solidFill>
              </a:rPr>
              <a:t>月～平成</a:t>
            </a:r>
            <a:r>
              <a:rPr lang="en-US" altLang="ja-JP" sz="3400" dirty="0">
                <a:solidFill>
                  <a:schemeClr val="accent1">
                    <a:lumMod val="50000"/>
                  </a:schemeClr>
                </a:solidFill>
              </a:rPr>
              <a:t>31</a:t>
            </a:r>
            <a:r>
              <a:rPr lang="ja-JP" altLang="en-US" sz="3400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sz="34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ja-JP" altLang="en-US" sz="3400" dirty="0">
                <a:solidFill>
                  <a:schemeClr val="accent1">
                    <a:lumMod val="50000"/>
                  </a:schemeClr>
                </a:solidFill>
              </a:rPr>
              <a:t>月）</a:t>
            </a:r>
            <a:br>
              <a:rPr lang="en-US" altLang="ja-JP" sz="3400" dirty="0">
                <a:solidFill>
                  <a:schemeClr val="accent1">
                    <a:lumMod val="50000"/>
                  </a:schemeClr>
                </a:solidFill>
              </a:rPr>
            </a:br>
            <a:endParaRPr kumimoji="1" lang="ja-JP" altLang="en-US" sz="3400" dirty="0">
              <a:solidFill>
                <a:schemeClr val="tx1"/>
              </a:solidFill>
            </a:endParaRP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D9587F5B-8B09-4DB7-A054-0011AD544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645921"/>
            <a:ext cx="4185623" cy="515062"/>
          </a:xfrm>
        </p:spPr>
        <p:txBody>
          <a:bodyPr/>
          <a:lstStyle/>
          <a:p>
            <a:r>
              <a:rPr kumimoji="1" lang="ja-JP" altLang="en-US" dirty="0"/>
              <a:t>介護認定状況</a:t>
            </a:r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0E85910A-AEFA-45C4-B5D0-E2725DD7B09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37873148"/>
              </p:ext>
            </p:extLst>
          </p:nvPr>
        </p:nvGraphicFramePr>
        <p:xfrm>
          <a:off x="448730" y="2160984"/>
          <a:ext cx="4412637" cy="4087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コンテンツ プレースホルダー 13">
            <a:extLst>
              <a:ext uri="{FF2B5EF4-FFF2-40B4-BE49-F238E27FC236}">
                <a16:creationId xmlns:a16="http://schemas.microsoft.com/office/drawing/2014/main" id="{37F903F5-BF19-4BA0-8CAD-BF8261ECE7B8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45700270"/>
              </p:ext>
            </p:extLst>
          </p:nvPr>
        </p:nvGraphicFramePr>
        <p:xfrm>
          <a:off x="5087938" y="2160984"/>
          <a:ext cx="4464025" cy="4087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398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FD72678C-C14B-4524-A341-73DC22CDB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9804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</a:rPr>
              <a:t>支援チーム活動状況⑤</a:t>
            </a:r>
            <a:br>
              <a:rPr lang="en-US" altLang="ja-JP" sz="4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</a:rPr>
              <a:t>（平成</a:t>
            </a:r>
            <a:r>
              <a:rPr lang="en-US" altLang="ja-JP" sz="4000" dirty="0">
                <a:solidFill>
                  <a:schemeClr val="accent1">
                    <a:lumMod val="50000"/>
                  </a:schemeClr>
                </a:solidFill>
              </a:rPr>
              <a:t>27</a:t>
            </a:r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sz="4000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</a:rPr>
              <a:t>月～平成</a:t>
            </a:r>
            <a:r>
              <a:rPr lang="en-US" altLang="ja-JP" sz="4000" dirty="0">
                <a:solidFill>
                  <a:schemeClr val="accent1">
                    <a:lumMod val="50000"/>
                  </a:schemeClr>
                </a:solidFill>
              </a:rPr>
              <a:t>31</a:t>
            </a:r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sz="40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</a:rPr>
              <a:t>月）</a:t>
            </a:r>
            <a:br>
              <a:rPr lang="en-US" altLang="ja-JP" sz="40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ja-JP" altLang="en-US" sz="2400" dirty="0">
                <a:solidFill>
                  <a:schemeClr val="tx1"/>
                </a:solidFill>
              </a:rPr>
              <a:t>転帰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3" name="コンテンツ プレースホルダー 12">
            <a:extLst>
              <a:ext uri="{FF2B5EF4-FFF2-40B4-BE49-F238E27FC236}">
                <a16:creationId xmlns:a16="http://schemas.microsoft.com/office/drawing/2014/main" id="{4FB563DB-565D-444D-A2BF-32CCE04A55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8130" y="2507640"/>
            <a:ext cx="7835704" cy="396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077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71AFCD-D635-47BB-A919-F2026FD2E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</a:rPr>
              <a:t>支援内容の実際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8BD319-0578-4D76-8E20-32B9F047C23A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1600000">
            <a:off x="677334" y="1596571"/>
            <a:ext cx="8596668" cy="46518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b="1" dirty="0"/>
              <a:t>１）医療機関への受療支援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・かかりつけ医との連携が必須（かかりつけ医がいるケースの場合）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・中断しているケースはその理由を確認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→日付が分からなくなっている、</a:t>
            </a:r>
            <a:r>
              <a:rPr kumimoji="1" lang="ja-JP" altLang="en-US" sz="2400" dirty="0"/>
              <a:t>通院手段</a:t>
            </a:r>
            <a:r>
              <a:rPr lang="ja-JP" altLang="en-US" sz="2400" dirty="0"/>
              <a:t>がない、必要性を感じていない・・・など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・継続的な医療が受けられるよう支援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b="1" dirty="0"/>
              <a:t>２）家族介護者への支援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・家族のメンタルケア→想いに寄り添う支援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・介護力のアセスメントを行い、頑張りすぎを防ぐ</a:t>
            </a:r>
            <a:endParaRPr kumimoji="1" lang="en-US" altLang="ja-JP" sz="24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7241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0E8CF9-A9B5-4979-85D3-1ACD062EF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</a:rPr>
              <a:t>支援内容の実際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C8E7D3-ED99-41A9-BA57-FAF9C836E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2056"/>
            <a:ext cx="9001239" cy="4920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b="1" dirty="0"/>
              <a:t>３）身体的なケアや</a:t>
            </a:r>
            <a:r>
              <a:rPr kumimoji="1" lang="en-US" altLang="ja-JP" sz="2400" b="1" dirty="0"/>
              <a:t>BPSD</a:t>
            </a:r>
            <a:r>
              <a:rPr kumimoji="1" lang="ja-JP" altLang="en-US" sz="2400" b="1" dirty="0"/>
              <a:t>の予防支援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・健康で文化的な生活ができているか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・</a:t>
            </a:r>
            <a:r>
              <a:rPr kumimoji="1" lang="en-US" altLang="ja-JP" sz="2400" dirty="0"/>
              <a:t>BPSD</a:t>
            </a:r>
            <a:r>
              <a:rPr kumimoji="1" lang="ja-JP" altLang="en-US" sz="2400" dirty="0"/>
              <a:t>の要因のアセスメント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・精神科との連携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b="1" dirty="0"/>
              <a:t>４）介護保険サービス利用を含む生活支援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・在宅生活に必要な支援のアセスメント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・サービス導入ができないときにはその障壁のアセスメント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→本人の拒否、家族の理解、経済問題・・・など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・ケアマネージャーとの連携、不安の軽減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・在宅生活の限界の見極め</a:t>
            </a:r>
          </a:p>
        </p:txBody>
      </p:sp>
    </p:spTree>
    <p:extLst>
      <p:ext uri="{BB962C8B-B14F-4D97-AF65-F5344CB8AC3E}">
        <p14:creationId xmlns:p14="http://schemas.microsoft.com/office/powerpoint/2010/main" val="537331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BE405A-25DE-4FDA-8F83-661A1889A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</a:rPr>
              <a:t>支援内容の実際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8F3E2D-3F24-41B5-9D4B-9B9A1FEE0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6571"/>
            <a:ext cx="8596668" cy="44447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b="1" dirty="0"/>
              <a:t>５）住まいや生活環境の支援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・ゴミ屋敷になるまでの歴史を探る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b="1" dirty="0"/>
              <a:t>６）人権を守る支援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・認知症になる事で失われる生活は何か？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・成年後見制度利用の推進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b="1" dirty="0"/>
              <a:t>７）地域の見守り、社会交流の支援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・隣近所の見守りの強さ！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・支援チームとのコミュニケーションもひとつの社会交流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・地域ケア会議への参加</a:t>
            </a:r>
            <a:endParaRPr kumimoji="1" lang="ja-JP" altLang="en-US" sz="2400" dirty="0"/>
          </a:p>
        </p:txBody>
      </p:sp>
      <p:pic>
        <p:nvPicPr>
          <p:cNvPr id="4" name="図 3" descr="おもちゃ, 人形 が含まれている画像&#10;&#10;自動的に生成された説明">
            <a:extLst>
              <a:ext uri="{FF2B5EF4-FFF2-40B4-BE49-F238E27FC236}">
                <a16:creationId xmlns:a16="http://schemas.microsoft.com/office/drawing/2014/main" id="{4CCC3E17-B1FD-48E5-9493-27CB58075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4017" y="2060357"/>
            <a:ext cx="3165232" cy="246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28994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274</TotalTime>
  <Words>395</Words>
  <Application>Microsoft Office PowerPoint</Application>
  <PresentationFormat>ワイド画面</PresentationFormat>
  <Paragraphs>67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ファセット</vt:lpstr>
      <vt:lpstr>令和元年度虐待防止・徘徊認知症高齢者地域支援連絡会     認知症初期集中支援チーム 活動報告</vt:lpstr>
      <vt:lpstr>支援チーム活動状況① （平成27年9月～平成31年3月）</vt:lpstr>
      <vt:lpstr>支援チーム活動状況② （平成27年9月～平成31年3月）</vt:lpstr>
      <vt:lpstr>支援チーム活動状況③ （平成27年9月～平成31年3月）</vt:lpstr>
      <vt:lpstr>支援チーム活動状況④ （平成27年9月～平成31年3月） </vt:lpstr>
      <vt:lpstr>支援チーム活動状況⑤ （平成27年9月～平成31年3月）  転帰</vt:lpstr>
      <vt:lpstr>支援内容の実際 </vt:lpstr>
      <vt:lpstr>支援内容の実際</vt:lpstr>
      <vt:lpstr>支援内容の実際</vt:lpstr>
      <vt:lpstr>チーム支援活動で気づいた 　　　　　　　　　　　鶴見区の特徴</vt:lpstr>
      <vt:lpstr>チーム支援活動で気づいた 　　　　　　　　　　　今後の課題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令和元年度虐待防止・徘徊認知症高齢者地域支援連絡会     認知症初期集中支援チーム 活動報告</dc:title>
  <dc:creator>user</dc:creator>
  <cp:lastModifiedBy>T117</cp:lastModifiedBy>
  <cp:revision>28</cp:revision>
  <dcterms:created xsi:type="dcterms:W3CDTF">2019-08-15T01:56:49Z</dcterms:created>
  <dcterms:modified xsi:type="dcterms:W3CDTF">2019-09-09T23:29:02Z</dcterms:modified>
</cp:coreProperties>
</file>