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4" r:id="rId3"/>
    <p:sldId id="257" r:id="rId4"/>
    <p:sldId id="258" r:id="rId5"/>
    <p:sldId id="259" r:id="rId6"/>
    <p:sldId id="266" r:id="rId7"/>
    <p:sldId id="260" r:id="rId8"/>
    <p:sldId id="267" r:id="rId9"/>
    <p:sldId id="261" r:id="rId10"/>
    <p:sldId id="268" r:id="rId11"/>
    <p:sldId id="262" r:id="rId12"/>
    <p:sldId id="269" r:id="rId13"/>
    <p:sldId id="265" r:id="rId14"/>
    <p:sldId id="263" r:id="rId15"/>
  </p:sldIdLst>
  <p:sldSz cx="12192000" cy="6858000"/>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793" autoAdjust="0"/>
  </p:normalViewPr>
  <p:slideViewPr>
    <p:cSldViewPr snapToGrid="0">
      <p:cViewPr>
        <p:scale>
          <a:sx n="81" d="100"/>
          <a:sy n="81" d="100"/>
        </p:scale>
        <p:origin x="-78" y="-5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6888"/>
          </a:xfrm>
          <a:prstGeom prst="rect">
            <a:avLst/>
          </a:prstGeom>
        </p:spPr>
        <p:txBody>
          <a:bodyPr vert="horz" lIns="91440" tIns="45720" rIns="91440" bIns="45720" rtlCol="0"/>
          <a:lstStyle>
            <a:lvl1pPr algn="r">
              <a:defRPr sz="1200"/>
            </a:lvl1pPr>
          </a:lstStyle>
          <a:p>
            <a:fld id="{D6766E5C-7AC5-4743-B582-B113DDFE5434}" type="datetimeFigureOut">
              <a:rPr kumimoji="1" lang="ja-JP" altLang="en-US" smtClean="0"/>
              <a:t>2019/8/29</a:t>
            </a:fld>
            <a:endParaRPr kumimoji="1" lang="ja-JP" altLang="en-US"/>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3537"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a:defRPr sz="1200"/>
            </a:lvl1pPr>
          </a:lstStyle>
          <a:p>
            <a:fld id="{71EDB555-3C89-455C-BEE7-A37B5D209A1F}" type="slidenum">
              <a:rPr kumimoji="1" lang="ja-JP" altLang="en-US" smtClean="0"/>
              <a:t>‹#›</a:t>
            </a:fld>
            <a:endParaRPr kumimoji="1" lang="ja-JP" altLang="en-US"/>
          </a:p>
        </p:txBody>
      </p:sp>
    </p:spTree>
    <p:extLst>
      <p:ext uri="{BB962C8B-B14F-4D97-AF65-F5344CB8AC3E}">
        <p14:creationId xmlns:p14="http://schemas.microsoft.com/office/powerpoint/2010/main" val="21345770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HDS-R</a:t>
            </a:r>
            <a:r>
              <a:rPr kumimoji="1" lang="ja-JP" altLang="en-US" dirty="0" smtClean="0"/>
              <a:t>や</a:t>
            </a:r>
            <a:r>
              <a:rPr kumimoji="1" lang="en-US" altLang="ja-JP" dirty="0" smtClean="0"/>
              <a:t>MMSE</a:t>
            </a:r>
            <a:r>
              <a:rPr kumimoji="1" lang="ja-JP" altLang="en-US" dirty="0" smtClean="0"/>
              <a:t>は刺激提示から再生までが比較的短期間であるためより軽度の健忘症を評価する場合には、提示から再生までの時間が長いもかが適している</a:t>
            </a:r>
            <a:endParaRPr kumimoji="1" lang="en-US" altLang="ja-JP" dirty="0" smtClean="0"/>
          </a:p>
          <a:p>
            <a:r>
              <a:rPr kumimoji="1" lang="en-US" altLang="ja-JP" dirty="0" smtClean="0"/>
              <a:t>MMSE</a:t>
            </a:r>
            <a:r>
              <a:rPr kumimoji="1" lang="ja-JP" altLang="en-US" dirty="0" smtClean="0"/>
              <a:t>は非言語課題　</a:t>
            </a:r>
            <a:r>
              <a:rPr kumimoji="1" lang="en-US" altLang="ja-JP" dirty="0" smtClean="0"/>
              <a:t>HDS-R</a:t>
            </a:r>
            <a:r>
              <a:rPr kumimoji="1" lang="ja-JP" altLang="en-US" dirty="0" smtClean="0"/>
              <a:t>は言語性課題が多い</a:t>
            </a:r>
            <a:endParaRPr kumimoji="1" lang="ja-JP" altLang="en-US" dirty="0"/>
          </a:p>
        </p:txBody>
      </p:sp>
      <p:sp>
        <p:nvSpPr>
          <p:cNvPr id="4" name="スライド番号プレースホルダー 3"/>
          <p:cNvSpPr>
            <a:spLocks noGrp="1"/>
          </p:cNvSpPr>
          <p:nvPr>
            <p:ph type="sldNum" sz="quarter" idx="10"/>
          </p:nvPr>
        </p:nvSpPr>
        <p:spPr/>
        <p:txBody>
          <a:bodyPr/>
          <a:lstStyle/>
          <a:p>
            <a:fld id="{71EDB555-3C89-455C-BEE7-A37B5D209A1F}" type="slidenum">
              <a:rPr kumimoji="1" lang="ja-JP" altLang="en-US" smtClean="0"/>
              <a:t>2</a:t>
            </a:fld>
            <a:endParaRPr kumimoji="1" lang="ja-JP" altLang="en-US"/>
          </a:p>
        </p:txBody>
      </p:sp>
    </p:spTree>
    <p:extLst>
      <p:ext uri="{BB962C8B-B14F-4D97-AF65-F5344CB8AC3E}">
        <p14:creationId xmlns:p14="http://schemas.microsoft.com/office/powerpoint/2010/main" val="3584735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逆唱は注意と即時記憶の関係しているが、順序を逆転させる神経機構が別に働いているとされている。</a:t>
            </a:r>
            <a:endParaRPr kumimoji="1" lang="ja-JP" altLang="en-US" dirty="0"/>
          </a:p>
        </p:txBody>
      </p:sp>
      <p:sp>
        <p:nvSpPr>
          <p:cNvPr id="4" name="スライド番号プレースホルダー 3"/>
          <p:cNvSpPr>
            <a:spLocks noGrp="1"/>
          </p:cNvSpPr>
          <p:nvPr>
            <p:ph type="sldNum" sz="quarter" idx="10"/>
          </p:nvPr>
        </p:nvSpPr>
        <p:spPr/>
        <p:txBody>
          <a:bodyPr/>
          <a:lstStyle/>
          <a:p>
            <a:fld id="{71EDB555-3C89-455C-BEE7-A37B5D209A1F}" type="slidenum">
              <a:rPr kumimoji="1" lang="ja-JP" altLang="en-US" smtClean="0"/>
              <a:t>8</a:t>
            </a:fld>
            <a:endParaRPr kumimoji="1" lang="ja-JP" altLang="en-US"/>
          </a:p>
        </p:txBody>
      </p:sp>
    </p:spTree>
    <p:extLst>
      <p:ext uri="{BB962C8B-B14F-4D97-AF65-F5344CB8AC3E}">
        <p14:creationId xmlns:p14="http://schemas.microsoft.com/office/powerpoint/2010/main" val="390118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EDB555-3C89-455C-BEE7-A37B5D209A1F}" type="slidenum">
              <a:rPr kumimoji="1" lang="ja-JP" altLang="en-US" smtClean="0"/>
              <a:t>13</a:t>
            </a:fld>
            <a:endParaRPr kumimoji="1" lang="ja-JP" altLang="en-US"/>
          </a:p>
        </p:txBody>
      </p:sp>
    </p:spTree>
    <p:extLst>
      <p:ext uri="{BB962C8B-B14F-4D97-AF65-F5344CB8AC3E}">
        <p14:creationId xmlns:p14="http://schemas.microsoft.com/office/powerpoint/2010/main" val="4004242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4748984-5365-4AD0-AB27-08C0DAF4ABAA}" type="datetimeFigureOut">
              <a:rPr kumimoji="1" lang="ja-JP" altLang="en-US" smtClean="0"/>
              <a:t>2019/8/29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F334F0-66D8-446D-8BA7-F529DC16B557}" type="slidenum">
              <a:rPr kumimoji="1" lang="ja-JP" altLang="en-US" smtClean="0"/>
              <a:t>‹#›</a:t>
            </a:fld>
            <a:endParaRPr kumimoji="1" lang="ja-JP" altLang="en-US"/>
          </a:p>
        </p:txBody>
      </p:sp>
    </p:spTree>
    <p:extLst>
      <p:ext uri="{BB962C8B-B14F-4D97-AF65-F5344CB8AC3E}">
        <p14:creationId xmlns:p14="http://schemas.microsoft.com/office/powerpoint/2010/main" val="2834003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748984-5365-4AD0-AB27-08C0DAF4ABAA}" type="datetimeFigureOut">
              <a:rPr kumimoji="1" lang="ja-JP" altLang="en-US" smtClean="0"/>
              <a:t>2019/8/29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F334F0-66D8-446D-8BA7-F529DC16B557}" type="slidenum">
              <a:rPr kumimoji="1" lang="ja-JP" altLang="en-US" smtClean="0"/>
              <a:t>‹#›</a:t>
            </a:fld>
            <a:endParaRPr kumimoji="1" lang="ja-JP" altLang="en-US"/>
          </a:p>
        </p:txBody>
      </p:sp>
    </p:spTree>
    <p:extLst>
      <p:ext uri="{BB962C8B-B14F-4D97-AF65-F5344CB8AC3E}">
        <p14:creationId xmlns:p14="http://schemas.microsoft.com/office/powerpoint/2010/main" val="1996798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748984-5365-4AD0-AB27-08C0DAF4ABAA}" type="datetimeFigureOut">
              <a:rPr kumimoji="1" lang="ja-JP" altLang="en-US" smtClean="0"/>
              <a:t>2019/8/29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F334F0-66D8-446D-8BA7-F529DC16B557}" type="slidenum">
              <a:rPr kumimoji="1" lang="ja-JP" altLang="en-US" smtClean="0"/>
              <a:t>‹#›</a:t>
            </a:fld>
            <a:endParaRPr kumimoji="1" lang="ja-JP" altLang="en-US"/>
          </a:p>
        </p:txBody>
      </p:sp>
    </p:spTree>
    <p:extLst>
      <p:ext uri="{BB962C8B-B14F-4D97-AF65-F5344CB8AC3E}">
        <p14:creationId xmlns:p14="http://schemas.microsoft.com/office/powerpoint/2010/main" val="3927366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748984-5365-4AD0-AB27-08C0DAF4ABAA}" type="datetimeFigureOut">
              <a:rPr kumimoji="1" lang="ja-JP" altLang="en-US" smtClean="0"/>
              <a:t>2019/8/29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F334F0-66D8-446D-8BA7-F529DC16B557}" type="slidenum">
              <a:rPr kumimoji="1" lang="ja-JP" altLang="en-US" smtClean="0"/>
              <a:t>‹#›</a:t>
            </a:fld>
            <a:endParaRPr kumimoji="1" lang="ja-JP" altLang="en-US"/>
          </a:p>
        </p:txBody>
      </p:sp>
    </p:spTree>
    <p:extLst>
      <p:ext uri="{BB962C8B-B14F-4D97-AF65-F5344CB8AC3E}">
        <p14:creationId xmlns:p14="http://schemas.microsoft.com/office/powerpoint/2010/main" val="4006410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4748984-5365-4AD0-AB27-08C0DAF4ABAA}" type="datetimeFigureOut">
              <a:rPr kumimoji="1" lang="ja-JP" altLang="en-US" smtClean="0"/>
              <a:t>2019/8/29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F334F0-66D8-446D-8BA7-F529DC16B557}" type="slidenum">
              <a:rPr kumimoji="1" lang="ja-JP" altLang="en-US" smtClean="0"/>
              <a:t>‹#›</a:t>
            </a:fld>
            <a:endParaRPr kumimoji="1" lang="ja-JP" altLang="en-US"/>
          </a:p>
        </p:txBody>
      </p:sp>
    </p:spTree>
    <p:extLst>
      <p:ext uri="{BB962C8B-B14F-4D97-AF65-F5344CB8AC3E}">
        <p14:creationId xmlns:p14="http://schemas.microsoft.com/office/powerpoint/2010/main" val="2189593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4748984-5365-4AD0-AB27-08C0DAF4ABAA}" type="datetimeFigureOut">
              <a:rPr kumimoji="1" lang="ja-JP" altLang="en-US" smtClean="0"/>
              <a:t>2019/8/29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F334F0-66D8-446D-8BA7-F529DC16B557}" type="slidenum">
              <a:rPr kumimoji="1" lang="ja-JP" altLang="en-US" smtClean="0"/>
              <a:t>‹#›</a:t>
            </a:fld>
            <a:endParaRPr kumimoji="1" lang="ja-JP" altLang="en-US"/>
          </a:p>
        </p:txBody>
      </p:sp>
    </p:spTree>
    <p:extLst>
      <p:ext uri="{BB962C8B-B14F-4D97-AF65-F5344CB8AC3E}">
        <p14:creationId xmlns:p14="http://schemas.microsoft.com/office/powerpoint/2010/main" val="89078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4748984-5365-4AD0-AB27-08C0DAF4ABAA}" type="datetimeFigureOut">
              <a:rPr kumimoji="1" lang="ja-JP" altLang="en-US" smtClean="0"/>
              <a:t>2019/8/29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5F334F0-66D8-446D-8BA7-F529DC16B557}" type="slidenum">
              <a:rPr kumimoji="1" lang="ja-JP" altLang="en-US" smtClean="0"/>
              <a:t>‹#›</a:t>
            </a:fld>
            <a:endParaRPr kumimoji="1" lang="ja-JP" altLang="en-US"/>
          </a:p>
        </p:txBody>
      </p:sp>
    </p:spTree>
    <p:extLst>
      <p:ext uri="{BB962C8B-B14F-4D97-AF65-F5344CB8AC3E}">
        <p14:creationId xmlns:p14="http://schemas.microsoft.com/office/powerpoint/2010/main" val="4172260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4748984-5365-4AD0-AB27-08C0DAF4ABAA}" type="datetimeFigureOut">
              <a:rPr kumimoji="1" lang="ja-JP" altLang="en-US" smtClean="0"/>
              <a:t>2019/8/29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5F334F0-66D8-446D-8BA7-F529DC16B557}" type="slidenum">
              <a:rPr kumimoji="1" lang="ja-JP" altLang="en-US" smtClean="0"/>
              <a:t>‹#›</a:t>
            </a:fld>
            <a:endParaRPr kumimoji="1" lang="ja-JP" altLang="en-US"/>
          </a:p>
        </p:txBody>
      </p:sp>
    </p:spTree>
    <p:extLst>
      <p:ext uri="{BB962C8B-B14F-4D97-AF65-F5344CB8AC3E}">
        <p14:creationId xmlns:p14="http://schemas.microsoft.com/office/powerpoint/2010/main" val="2958362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748984-5365-4AD0-AB27-08C0DAF4ABAA}" type="datetimeFigureOut">
              <a:rPr kumimoji="1" lang="ja-JP" altLang="en-US" smtClean="0"/>
              <a:t>2019/8/29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5F334F0-66D8-446D-8BA7-F529DC16B557}" type="slidenum">
              <a:rPr kumimoji="1" lang="ja-JP" altLang="en-US" smtClean="0"/>
              <a:t>‹#›</a:t>
            </a:fld>
            <a:endParaRPr kumimoji="1" lang="ja-JP" altLang="en-US"/>
          </a:p>
        </p:txBody>
      </p:sp>
    </p:spTree>
    <p:extLst>
      <p:ext uri="{BB962C8B-B14F-4D97-AF65-F5344CB8AC3E}">
        <p14:creationId xmlns:p14="http://schemas.microsoft.com/office/powerpoint/2010/main" val="3944370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748984-5365-4AD0-AB27-08C0DAF4ABAA}" type="datetimeFigureOut">
              <a:rPr kumimoji="1" lang="ja-JP" altLang="en-US" smtClean="0"/>
              <a:t>2019/8/29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F334F0-66D8-446D-8BA7-F529DC16B557}" type="slidenum">
              <a:rPr kumimoji="1" lang="ja-JP" altLang="en-US" smtClean="0"/>
              <a:t>‹#›</a:t>
            </a:fld>
            <a:endParaRPr kumimoji="1" lang="ja-JP" altLang="en-US"/>
          </a:p>
        </p:txBody>
      </p:sp>
    </p:spTree>
    <p:extLst>
      <p:ext uri="{BB962C8B-B14F-4D97-AF65-F5344CB8AC3E}">
        <p14:creationId xmlns:p14="http://schemas.microsoft.com/office/powerpoint/2010/main" val="2888417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748984-5365-4AD0-AB27-08C0DAF4ABAA}" type="datetimeFigureOut">
              <a:rPr kumimoji="1" lang="ja-JP" altLang="en-US" smtClean="0"/>
              <a:t>2019/8/29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F334F0-66D8-446D-8BA7-F529DC16B557}" type="slidenum">
              <a:rPr kumimoji="1" lang="ja-JP" altLang="en-US" smtClean="0"/>
              <a:t>‹#›</a:t>
            </a:fld>
            <a:endParaRPr kumimoji="1" lang="ja-JP" altLang="en-US"/>
          </a:p>
        </p:txBody>
      </p:sp>
    </p:spTree>
    <p:extLst>
      <p:ext uri="{BB962C8B-B14F-4D97-AF65-F5344CB8AC3E}">
        <p14:creationId xmlns:p14="http://schemas.microsoft.com/office/powerpoint/2010/main" val="3361983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748984-5365-4AD0-AB27-08C0DAF4ABAA}" type="datetimeFigureOut">
              <a:rPr kumimoji="1" lang="ja-JP" altLang="en-US" smtClean="0"/>
              <a:t>2019/8/29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F334F0-66D8-446D-8BA7-F529DC16B557}" type="slidenum">
              <a:rPr kumimoji="1" lang="ja-JP" altLang="en-US" smtClean="0"/>
              <a:t>‹#›</a:t>
            </a:fld>
            <a:endParaRPr kumimoji="1" lang="ja-JP" altLang="en-US"/>
          </a:p>
        </p:txBody>
      </p:sp>
    </p:spTree>
    <p:extLst>
      <p:ext uri="{BB962C8B-B14F-4D97-AF65-F5344CB8AC3E}">
        <p14:creationId xmlns:p14="http://schemas.microsoft.com/office/powerpoint/2010/main" val="2335913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42889" y="1771650"/>
            <a:ext cx="11644312" cy="1238250"/>
          </a:xfrm>
        </p:spPr>
        <p:txBody>
          <a:bodyPr>
            <a:normAutofit/>
          </a:bodyPr>
          <a:lstStyle/>
          <a:p>
            <a:r>
              <a:rPr kumimoji="1" lang="ja-JP" altLang="en-US" sz="5400" dirty="0" smtClean="0"/>
              <a:t>改訂　長谷川式簡易知能評価スケール</a:t>
            </a:r>
            <a:endParaRPr kumimoji="1" lang="ja-JP" altLang="en-US" sz="5400" dirty="0"/>
          </a:p>
        </p:txBody>
      </p:sp>
      <p:sp>
        <p:nvSpPr>
          <p:cNvPr id="3" name="サブタイトル 2"/>
          <p:cNvSpPr>
            <a:spLocks noGrp="1"/>
          </p:cNvSpPr>
          <p:nvPr>
            <p:ph type="subTitle" idx="1"/>
          </p:nvPr>
        </p:nvSpPr>
        <p:spPr/>
        <p:txBody>
          <a:bodyPr/>
          <a:lstStyle/>
          <a:p>
            <a:r>
              <a:rPr kumimoji="1" lang="ja-JP" altLang="en-US" dirty="0" smtClean="0"/>
              <a:t>汐田総合病院　リハビリテーション課</a:t>
            </a:r>
            <a:endParaRPr kumimoji="1" lang="en-US" altLang="ja-JP" dirty="0" smtClean="0"/>
          </a:p>
          <a:p>
            <a:r>
              <a:rPr lang="ja-JP" altLang="en-US" dirty="0"/>
              <a:t>言語</a:t>
            </a:r>
            <a:r>
              <a:rPr lang="ja-JP" altLang="en-US" dirty="0" smtClean="0"/>
              <a:t>聴覚士　中村　法央</a:t>
            </a:r>
            <a:endParaRPr kumimoji="1" lang="ja-JP" altLang="en-US" dirty="0"/>
          </a:p>
        </p:txBody>
      </p:sp>
    </p:spTree>
    <p:extLst>
      <p:ext uri="{BB962C8B-B14F-4D97-AF65-F5344CB8AC3E}">
        <p14:creationId xmlns:p14="http://schemas.microsoft.com/office/powerpoint/2010/main" val="2984993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81050" y="554037"/>
            <a:ext cx="10763250" cy="5832475"/>
          </a:xfrm>
        </p:spPr>
        <p:txBody>
          <a:bodyPr>
            <a:normAutofit/>
          </a:bodyPr>
          <a:lstStyle/>
          <a:p>
            <a:pPr marL="0" indent="0">
              <a:buNone/>
            </a:pPr>
            <a:r>
              <a:rPr lang="ja-JP" altLang="en-US" sz="3200" dirty="0"/>
              <a:t>設問</a:t>
            </a:r>
            <a:r>
              <a:rPr lang="en-US" altLang="ja-JP" sz="3200" dirty="0"/>
              <a:t>8</a:t>
            </a:r>
            <a:r>
              <a:rPr lang="ja-JP" altLang="en-US" sz="3200" dirty="0"/>
              <a:t>）</a:t>
            </a:r>
            <a:r>
              <a:rPr lang="ja-JP" altLang="en-US" sz="4400" dirty="0"/>
              <a:t>「これから</a:t>
            </a:r>
            <a:r>
              <a:rPr lang="en-US" altLang="ja-JP" sz="4400" dirty="0"/>
              <a:t>5</a:t>
            </a:r>
            <a:r>
              <a:rPr lang="ja-JP" altLang="en-US" sz="4400" dirty="0" err="1"/>
              <a:t>つの</a:t>
            </a:r>
            <a:r>
              <a:rPr lang="ja-JP" altLang="en-US" sz="4400" dirty="0"/>
              <a:t>品物をお見せします。それを隠しますからここに何があったかを言って下さい。順番はどうでも構いません」</a:t>
            </a:r>
            <a:endParaRPr lang="en-US" altLang="ja-JP" sz="4400" dirty="0"/>
          </a:p>
          <a:p>
            <a:pPr marL="0" indent="0">
              <a:buNone/>
            </a:pPr>
            <a:r>
              <a:rPr lang="ja-JP" altLang="en-US" sz="3200" dirty="0"/>
              <a:t>名前を言いながら一つづつ並べる　「これは鉛筆です・・・」</a:t>
            </a:r>
            <a:endParaRPr lang="en-US" altLang="ja-JP" sz="3200" dirty="0"/>
          </a:p>
          <a:p>
            <a:pPr marL="0" indent="0">
              <a:buNone/>
            </a:pPr>
            <a:r>
              <a:rPr lang="ja-JP" altLang="en-US" sz="3200" dirty="0"/>
              <a:t>「これから隠しますから何があったか言ってください。順番は構いません」</a:t>
            </a:r>
            <a:endParaRPr lang="en-US" altLang="ja-JP" sz="3200" dirty="0"/>
          </a:p>
          <a:p>
            <a:pPr marL="0" indent="0">
              <a:buNone/>
            </a:pPr>
            <a:r>
              <a:rPr lang="ja-JP" altLang="en-US" sz="3200" u="sng" dirty="0"/>
              <a:t>各正答　　</a:t>
            </a:r>
            <a:r>
              <a:rPr lang="en-US" altLang="ja-JP" sz="3200" u="sng" dirty="0"/>
              <a:t>1</a:t>
            </a:r>
            <a:r>
              <a:rPr lang="ja-JP" altLang="en-US" sz="3200" u="sng" dirty="0"/>
              <a:t>点</a:t>
            </a:r>
            <a:endParaRPr lang="en-US" altLang="ja-JP" sz="3200" u="sng" dirty="0"/>
          </a:p>
          <a:p>
            <a:pPr marL="0" indent="0">
              <a:buNone/>
            </a:pPr>
            <a:r>
              <a:rPr lang="ja-JP" altLang="en-US" sz="3200" dirty="0"/>
              <a:t>👉物品は何でもよいが本人に馴染みのものや、消しゴムと鉛筆のように同じカテゴリーの物品は避けるべき</a:t>
            </a:r>
            <a:endParaRPr lang="en-US" altLang="ja-JP" sz="3200" dirty="0"/>
          </a:p>
          <a:p>
            <a:endParaRPr kumimoji="1" lang="ja-JP" altLang="en-US" sz="3200" dirty="0"/>
          </a:p>
        </p:txBody>
      </p:sp>
      <p:sp>
        <p:nvSpPr>
          <p:cNvPr id="4" name="正方形/長方形 3"/>
          <p:cNvSpPr/>
          <p:nvPr/>
        </p:nvSpPr>
        <p:spPr>
          <a:xfrm>
            <a:off x="809898" y="5803584"/>
            <a:ext cx="6165668" cy="69233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600" b="1" dirty="0" smtClean="0"/>
              <a:t>即時記憶</a:t>
            </a:r>
            <a:endParaRPr kumimoji="1" lang="ja-JP" altLang="en-US" sz="3600" b="1" dirty="0"/>
          </a:p>
        </p:txBody>
      </p:sp>
    </p:spTree>
    <p:extLst>
      <p:ext uri="{BB962C8B-B14F-4D97-AF65-F5344CB8AC3E}">
        <p14:creationId xmlns:p14="http://schemas.microsoft.com/office/powerpoint/2010/main" val="3613880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23583" y="4723986"/>
            <a:ext cx="1888958" cy="18889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コンテンツ プレースホルダー 2"/>
          <p:cNvSpPr>
            <a:spLocks noGrp="1"/>
          </p:cNvSpPr>
          <p:nvPr>
            <p:ph idx="1"/>
          </p:nvPr>
        </p:nvSpPr>
        <p:spPr>
          <a:xfrm>
            <a:off x="321674" y="151447"/>
            <a:ext cx="11547566" cy="6230983"/>
          </a:xfrm>
        </p:spPr>
        <p:txBody>
          <a:bodyPr/>
          <a:lstStyle/>
          <a:p>
            <a:pPr marL="0" indent="0">
              <a:buNone/>
            </a:pPr>
            <a:r>
              <a:rPr kumimoji="1" lang="ja-JP" altLang="en-US" sz="3200" dirty="0" smtClean="0"/>
              <a:t>設問</a:t>
            </a:r>
            <a:r>
              <a:rPr kumimoji="1" lang="en-US" altLang="ja-JP" sz="3200" dirty="0" smtClean="0"/>
              <a:t>9</a:t>
            </a:r>
            <a:r>
              <a:rPr kumimoji="1" lang="ja-JP" altLang="en-US" sz="3200" dirty="0" smtClean="0"/>
              <a:t>）</a:t>
            </a:r>
            <a:r>
              <a:rPr kumimoji="1" lang="ja-JP" altLang="en-US" sz="4400" b="1" dirty="0" smtClean="0"/>
              <a:t>「知っている野菜の名前を出来るだけたくさ　　　</a:t>
            </a:r>
            <a:endParaRPr kumimoji="1" lang="en-US" altLang="ja-JP" sz="4400" b="1" dirty="0" smtClean="0"/>
          </a:p>
          <a:p>
            <a:pPr marL="0" indent="0">
              <a:buNone/>
            </a:pPr>
            <a:r>
              <a:rPr lang="ja-JP" altLang="en-US" sz="4400" b="1" dirty="0"/>
              <a:t>　</a:t>
            </a:r>
            <a:r>
              <a:rPr lang="ja-JP" altLang="en-US" sz="4400" b="1" dirty="0" smtClean="0"/>
              <a:t>　　　</a:t>
            </a:r>
            <a:r>
              <a:rPr kumimoji="1" lang="ja-JP" altLang="en-US" sz="4400" b="1" dirty="0" err="1" smtClean="0"/>
              <a:t>ん</a:t>
            </a:r>
            <a:r>
              <a:rPr kumimoji="1" lang="ja-JP" altLang="en-US" sz="4400" b="1" dirty="0" smtClean="0"/>
              <a:t>いってください」</a:t>
            </a:r>
            <a:endParaRPr kumimoji="1" lang="en-US" altLang="ja-JP" sz="4400" b="1" dirty="0" smtClean="0"/>
          </a:p>
          <a:p>
            <a:pPr marL="0" indent="0">
              <a:buNone/>
            </a:pPr>
            <a:r>
              <a:rPr lang="en-US" altLang="ja-JP" sz="3200" u="sng" dirty="0" smtClean="0"/>
              <a:t>5</a:t>
            </a:r>
            <a:r>
              <a:rPr lang="ja-JP" altLang="en-US" sz="3200" u="sng" dirty="0" smtClean="0"/>
              <a:t>個までは採点せず、</a:t>
            </a:r>
            <a:r>
              <a:rPr lang="en-US" altLang="ja-JP" sz="3200" u="sng" dirty="0" smtClean="0"/>
              <a:t>6</a:t>
            </a:r>
            <a:r>
              <a:rPr lang="ja-JP" altLang="en-US" sz="3200" u="sng" dirty="0" smtClean="0"/>
              <a:t>個以上に</a:t>
            </a:r>
            <a:r>
              <a:rPr lang="en-US" altLang="ja-JP" sz="3200" u="sng" dirty="0" smtClean="0"/>
              <a:t>1</a:t>
            </a:r>
            <a:r>
              <a:rPr lang="ja-JP" altLang="en-US" sz="3200" u="sng" dirty="0" smtClean="0"/>
              <a:t>点ずつ加算をする</a:t>
            </a:r>
            <a:r>
              <a:rPr lang="ja-JP" altLang="en-US" sz="3200" dirty="0" smtClean="0"/>
              <a:t>　重複は採点しない。</a:t>
            </a:r>
            <a:endParaRPr lang="en-US" altLang="ja-JP" sz="3200" dirty="0" smtClean="0"/>
          </a:p>
          <a:p>
            <a:pPr marL="0" indent="0">
              <a:buNone/>
            </a:pPr>
            <a:r>
              <a:rPr lang="en-US" altLang="ja-JP" sz="3200" dirty="0" smtClean="0"/>
              <a:t>10</a:t>
            </a:r>
            <a:r>
              <a:rPr lang="ja-JP" altLang="en-US" sz="3200" dirty="0" smtClean="0"/>
              <a:t>秒待っても出てこない場合は打ち切り</a:t>
            </a:r>
            <a:endParaRPr lang="en-US" altLang="ja-JP" sz="3200" dirty="0" smtClean="0"/>
          </a:p>
          <a:p>
            <a:pPr marL="0" indent="0">
              <a:buNone/>
            </a:pPr>
            <a:r>
              <a:rPr lang="ja-JP" altLang="en-US" sz="3200" dirty="0" smtClean="0"/>
              <a:t>👉野菜以外のもので検査を行わない⇒地域差・性差は無いとい考え作成されている為</a:t>
            </a:r>
            <a:endParaRPr lang="en-US" altLang="ja-JP" sz="3200" dirty="0" smtClean="0"/>
          </a:p>
          <a:p>
            <a:pPr marL="0" indent="0">
              <a:buNone/>
            </a:pPr>
            <a:endParaRPr lang="en-US" altLang="ja-JP" sz="3200" dirty="0" smtClean="0"/>
          </a:p>
          <a:p>
            <a:pPr marL="0" indent="0">
              <a:buNone/>
            </a:pPr>
            <a:endParaRPr lang="en-US" altLang="ja-JP" dirty="0" smtClean="0"/>
          </a:p>
          <a:p>
            <a:pPr marL="0" indent="0">
              <a:buNone/>
            </a:pPr>
            <a:r>
              <a:rPr lang="ja-JP" altLang="en-US" dirty="0" smtClean="0"/>
              <a:t>○前頭葉機能・認知症・失語症で語想起（言葉を思い出す力）が低下する</a:t>
            </a:r>
            <a:endParaRPr lang="en-US" altLang="ja-JP" dirty="0" smtClean="0"/>
          </a:p>
        </p:txBody>
      </p:sp>
      <p:sp>
        <p:nvSpPr>
          <p:cNvPr id="4" name="正方形/長方形 3"/>
          <p:cNvSpPr/>
          <p:nvPr/>
        </p:nvSpPr>
        <p:spPr>
          <a:xfrm>
            <a:off x="538435" y="4377820"/>
            <a:ext cx="6165668" cy="69233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3600" b="1" dirty="0" smtClean="0"/>
              <a:t>語の流暢性</a:t>
            </a:r>
            <a:endParaRPr kumimoji="1" lang="ja-JP" altLang="en-US" sz="3600" b="1" dirty="0"/>
          </a:p>
        </p:txBody>
      </p:sp>
    </p:spTree>
    <p:extLst>
      <p:ext uri="{BB962C8B-B14F-4D97-AF65-F5344CB8AC3E}">
        <p14:creationId xmlns:p14="http://schemas.microsoft.com/office/powerpoint/2010/main" val="33576720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③導入</a:t>
            </a:r>
            <a:r>
              <a:rPr lang="ja-JP" altLang="en-US" dirty="0"/>
              <a:t>についての</a:t>
            </a:r>
            <a:r>
              <a:rPr lang="ja-JP" altLang="en-US" dirty="0" smtClean="0"/>
              <a:t>注意</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ja-JP" altLang="en-US" sz="3200" dirty="0" smtClean="0"/>
              <a:t>○</a:t>
            </a:r>
            <a:r>
              <a:rPr lang="ja-JP" altLang="en-US" sz="3200" dirty="0"/>
              <a:t>急に検査を始めるのではなく日常でのエピソード等を聴取しながら検査を行うのもよい。「最近物忘れが気になったりしませんか？」など切り出す。</a:t>
            </a:r>
            <a:endParaRPr lang="en-US" altLang="ja-JP" sz="3200" dirty="0"/>
          </a:p>
          <a:p>
            <a:pPr marL="0" indent="0">
              <a:buNone/>
            </a:pPr>
            <a:r>
              <a:rPr lang="ja-JP" altLang="en-US" sz="3200" dirty="0"/>
              <a:t>○終了時には本人へ「疲れましたか？」「最後の問題は・・・」など嫌な思いをさせないように心掛ける。</a:t>
            </a:r>
            <a:endParaRPr lang="en-US" altLang="ja-JP" sz="3200" dirty="0"/>
          </a:p>
          <a:p>
            <a:endParaRPr kumimoji="1" lang="ja-JP" altLang="en-US" sz="3200" dirty="0"/>
          </a:p>
        </p:txBody>
      </p:sp>
    </p:spTree>
    <p:extLst>
      <p:ext uri="{BB962C8B-B14F-4D97-AF65-F5344CB8AC3E}">
        <p14:creationId xmlns:p14="http://schemas.microsoft.com/office/powerpoint/2010/main" val="32033310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5125"/>
            <a:ext cx="11010900" cy="1325563"/>
          </a:xfrm>
        </p:spPr>
        <p:txBody>
          <a:bodyPr>
            <a:normAutofit/>
          </a:bodyPr>
          <a:lstStyle/>
          <a:p>
            <a:r>
              <a:rPr kumimoji="1" lang="ja-JP" altLang="en-US" sz="4800" dirty="0" smtClean="0"/>
              <a:t>④判定基準</a:t>
            </a:r>
            <a:endParaRPr kumimoji="1" lang="ja-JP" altLang="en-US" sz="4800" dirty="0"/>
          </a:p>
        </p:txBody>
      </p:sp>
      <p:sp>
        <p:nvSpPr>
          <p:cNvPr id="3" name="コンテンツ プレースホルダー 2"/>
          <p:cNvSpPr>
            <a:spLocks noGrp="1"/>
          </p:cNvSpPr>
          <p:nvPr>
            <p:ph idx="1"/>
          </p:nvPr>
        </p:nvSpPr>
        <p:spPr>
          <a:xfrm>
            <a:off x="400050" y="1385888"/>
            <a:ext cx="11558588" cy="5300662"/>
          </a:xfrm>
        </p:spPr>
        <p:txBody>
          <a:bodyPr>
            <a:normAutofit/>
          </a:bodyPr>
          <a:lstStyle/>
          <a:p>
            <a:pPr marL="0" indent="0">
              <a:buNone/>
            </a:pPr>
            <a:r>
              <a:rPr kumimoji="1" lang="ja-JP" altLang="en-US" sz="4000" dirty="0" smtClean="0"/>
              <a:t>最高点は</a:t>
            </a:r>
            <a:r>
              <a:rPr kumimoji="1" lang="en-US" altLang="ja-JP" sz="4000" dirty="0" smtClean="0"/>
              <a:t>30</a:t>
            </a:r>
            <a:r>
              <a:rPr kumimoji="1" lang="ja-JP" altLang="en-US" sz="4000" dirty="0" smtClean="0"/>
              <a:t>点満点</a:t>
            </a:r>
            <a:endParaRPr kumimoji="1" lang="en-US" altLang="ja-JP" sz="4000" dirty="0" smtClean="0"/>
          </a:p>
          <a:p>
            <a:pPr marL="0" indent="0">
              <a:buNone/>
            </a:pPr>
            <a:r>
              <a:rPr lang="en-US" altLang="ja-JP" sz="4000" dirty="0"/>
              <a:t>20</a:t>
            </a:r>
            <a:r>
              <a:rPr lang="ja-JP" altLang="en-US" sz="4000" dirty="0"/>
              <a:t>点</a:t>
            </a:r>
            <a:r>
              <a:rPr lang="ja-JP" altLang="en-US" sz="4000" dirty="0" smtClean="0"/>
              <a:t>以下を</a:t>
            </a:r>
            <a:r>
              <a:rPr lang="ja-JP" altLang="en-US" sz="4000" dirty="0"/>
              <a:t>認知症</a:t>
            </a:r>
            <a:r>
              <a:rPr lang="ja-JP" altLang="en-US" sz="4000" dirty="0" smtClean="0"/>
              <a:t>の疑い</a:t>
            </a:r>
            <a:endParaRPr lang="en-US" altLang="ja-JP" sz="4000" dirty="0" smtClean="0"/>
          </a:p>
          <a:p>
            <a:pPr marL="0" indent="0">
              <a:buNone/>
            </a:pPr>
            <a:r>
              <a:rPr kumimoji="1" lang="en-US" altLang="ja-JP" sz="4000" dirty="0"/>
              <a:t>21</a:t>
            </a:r>
            <a:r>
              <a:rPr kumimoji="1" lang="ja-JP" altLang="en-US" sz="4000" dirty="0"/>
              <a:t>点</a:t>
            </a:r>
            <a:r>
              <a:rPr kumimoji="1" lang="ja-JP" altLang="en-US" sz="4000" dirty="0" smtClean="0"/>
              <a:t>以上を正常</a:t>
            </a:r>
            <a:endParaRPr kumimoji="1" lang="en-US" altLang="ja-JP" sz="4000" dirty="0" smtClean="0"/>
          </a:p>
          <a:p>
            <a:pPr marL="0" indent="0">
              <a:buNone/>
            </a:pPr>
            <a:endParaRPr lang="en-US" altLang="ja-JP" sz="3200" dirty="0"/>
          </a:p>
          <a:p>
            <a:pPr marL="0" indent="0">
              <a:buNone/>
            </a:pPr>
            <a:r>
              <a:rPr kumimoji="1" lang="ja-JP" altLang="en-US" sz="3600" dirty="0" smtClean="0"/>
              <a:t>点数のみで</a:t>
            </a:r>
            <a:r>
              <a:rPr lang="ja-JP" altLang="en-US" sz="3600" dirty="0" smtClean="0"/>
              <a:t>認知症の確実な評価は出来ない</a:t>
            </a:r>
            <a:endParaRPr lang="en-US" altLang="ja-JP" sz="3600" dirty="0" smtClean="0"/>
          </a:p>
          <a:p>
            <a:pPr marL="0" indent="0">
              <a:buNone/>
            </a:pPr>
            <a:r>
              <a:rPr lang="ja-JP" altLang="en-US" sz="4000" dirty="0" smtClean="0"/>
              <a:t>教育歴・職歴・生活歴・視覚や聴覚障害の有無</a:t>
            </a:r>
            <a:endParaRPr lang="en-US" altLang="ja-JP" sz="4000" dirty="0" smtClean="0"/>
          </a:p>
          <a:p>
            <a:pPr marL="0" indent="0">
              <a:buNone/>
            </a:pPr>
            <a:r>
              <a:rPr kumimoji="1" lang="ja-JP" altLang="en-US" sz="4000" dirty="0" smtClean="0"/>
              <a:t>精神疾患・服薬状況などの背景情報を聴取することが重要である</a:t>
            </a:r>
            <a:endParaRPr kumimoji="1" lang="en-US" altLang="ja-JP" sz="4000" dirty="0" smtClean="0"/>
          </a:p>
        </p:txBody>
      </p:sp>
    </p:spTree>
    <p:extLst>
      <p:ext uri="{BB962C8B-B14F-4D97-AF65-F5344CB8AC3E}">
        <p14:creationId xmlns:p14="http://schemas.microsoft.com/office/powerpoint/2010/main" val="37034199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⑤</a:t>
            </a:r>
            <a:r>
              <a:rPr kumimoji="1" lang="ja-JP" altLang="en-US" dirty="0" smtClean="0"/>
              <a:t>実際にやってみましょう！！</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sz="4800" dirty="0" smtClean="0"/>
              <a:t>3</a:t>
            </a:r>
            <a:r>
              <a:rPr lang="ja-JP" altLang="en-US" sz="4800" dirty="0" smtClean="0"/>
              <a:t>～</a:t>
            </a:r>
            <a:r>
              <a:rPr lang="en-US" altLang="ja-JP" sz="4800" dirty="0" smtClean="0"/>
              <a:t>4</a:t>
            </a:r>
            <a:r>
              <a:rPr kumimoji="1" lang="ja-JP" altLang="en-US" sz="4800" dirty="0" smtClean="0"/>
              <a:t>人</a:t>
            </a:r>
            <a:r>
              <a:rPr lang="en-US" altLang="ja-JP" sz="4800" dirty="0"/>
              <a:t>1</a:t>
            </a:r>
            <a:r>
              <a:rPr kumimoji="1" lang="ja-JP" altLang="en-US" sz="4800" dirty="0" smtClean="0"/>
              <a:t>組になって実施してみましょう</a:t>
            </a:r>
            <a:endParaRPr kumimoji="1" lang="en-US" altLang="ja-JP" sz="4800" dirty="0" smtClean="0"/>
          </a:p>
          <a:p>
            <a:pPr marL="0" indent="0">
              <a:buNone/>
            </a:pPr>
            <a:r>
              <a:rPr kumimoji="1" lang="ja-JP" altLang="en-US" dirty="0" smtClean="0"/>
              <a:t>　　疑問に思ったことがあれば遠慮なく聞いてください</a:t>
            </a:r>
            <a:endParaRPr kumimoji="1" lang="en-US" altLang="ja-JP" dirty="0" smtClean="0"/>
          </a:p>
          <a:p>
            <a:pPr marL="0" indent="0">
              <a:buNone/>
            </a:pPr>
            <a:r>
              <a:rPr lang="ja-JP" altLang="en-US" dirty="0"/>
              <a:t>　</a:t>
            </a:r>
            <a:r>
              <a:rPr lang="ja-JP" altLang="en-US" dirty="0" smtClean="0"/>
              <a:t>　</a:t>
            </a:r>
            <a:endParaRPr kumimoji="1" lang="ja-JP" altLang="en-US"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4117" y="3295901"/>
            <a:ext cx="1762125" cy="2600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863381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①数々の認知機能評価</a:t>
            </a:r>
            <a:endParaRPr kumimoji="1" lang="ja-JP" altLang="en-US" dirty="0"/>
          </a:p>
        </p:txBody>
      </p:sp>
      <p:sp>
        <p:nvSpPr>
          <p:cNvPr id="3" name="コンテンツ プレースホルダー 2"/>
          <p:cNvSpPr>
            <a:spLocks noGrp="1"/>
          </p:cNvSpPr>
          <p:nvPr>
            <p:ph idx="1"/>
          </p:nvPr>
        </p:nvSpPr>
        <p:spPr>
          <a:xfrm>
            <a:off x="838199" y="1825624"/>
            <a:ext cx="10869891" cy="4735431"/>
          </a:xfrm>
        </p:spPr>
        <p:txBody>
          <a:bodyPr>
            <a:normAutofit lnSpcReduction="10000"/>
          </a:bodyPr>
          <a:lstStyle/>
          <a:p>
            <a:pPr marL="0" indent="0">
              <a:buNone/>
            </a:pPr>
            <a:r>
              <a:rPr lang="ja-JP" altLang="en-US" dirty="0"/>
              <a:t>●</a:t>
            </a:r>
            <a:r>
              <a:rPr lang="en-US" altLang="ja-JP" dirty="0" smtClean="0"/>
              <a:t>MMSE</a:t>
            </a:r>
            <a:r>
              <a:rPr lang="ja-JP" altLang="en-US" dirty="0" smtClean="0"/>
              <a:t>（</a:t>
            </a:r>
            <a:r>
              <a:rPr lang="en-US" altLang="ja-JP" dirty="0" smtClean="0"/>
              <a:t>Mini</a:t>
            </a:r>
            <a:r>
              <a:rPr lang="ja-JP" altLang="en-US" dirty="0" smtClean="0"/>
              <a:t>　</a:t>
            </a:r>
            <a:r>
              <a:rPr lang="en-US" altLang="ja-JP" dirty="0" smtClean="0"/>
              <a:t>Mental</a:t>
            </a:r>
            <a:r>
              <a:rPr lang="ja-JP" altLang="en-US" dirty="0" smtClean="0"/>
              <a:t>　</a:t>
            </a:r>
            <a:r>
              <a:rPr lang="en-US" altLang="ja-JP" dirty="0" smtClean="0"/>
              <a:t>State</a:t>
            </a:r>
            <a:r>
              <a:rPr lang="ja-JP" altLang="en-US" dirty="0" smtClean="0"/>
              <a:t>　</a:t>
            </a:r>
            <a:r>
              <a:rPr lang="en-US" altLang="ja-JP" dirty="0" smtClean="0"/>
              <a:t>Examination</a:t>
            </a:r>
            <a:r>
              <a:rPr lang="ja-JP" altLang="en-US" dirty="0" smtClean="0"/>
              <a:t>）</a:t>
            </a:r>
            <a:endParaRPr lang="en-US" altLang="ja-JP" dirty="0" smtClean="0"/>
          </a:p>
          <a:p>
            <a:pPr marL="0" indent="0">
              <a:buNone/>
            </a:pPr>
            <a:r>
              <a:rPr lang="ja-JP" altLang="en-US" dirty="0"/>
              <a:t>　</a:t>
            </a:r>
            <a:r>
              <a:rPr lang="en-US" altLang="ja-JP" dirty="0" smtClean="0"/>
              <a:t>1975</a:t>
            </a:r>
            <a:r>
              <a:rPr lang="ja-JP" altLang="en-US" dirty="0" smtClean="0"/>
              <a:t>年　米国で開発　</a:t>
            </a:r>
            <a:r>
              <a:rPr lang="en-US" altLang="ja-JP" dirty="0" smtClean="0"/>
              <a:t>30</a:t>
            </a:r>
            <a:r>
              <a:rPr lang="ja-JP" altLang="en-US" dirty="0" smtClean="0"/>
              <a:t>点満点　</a:t>
            </a:r>
            <a:r>
              <a:rPr lang="en-US" altLang="ja-JP" dirty="0" smtClean="0"/>
              <a:t>21</a:t>
            </a:r>
            <a:r>
              <a:rPr lang="ja-JP" altLang="en-US" dirty="0" smtClean="0"/>
              <a:t>点以下を認知症の疑いが強い</a:t>
            </a:r>
            <a:endParaRPr lang="en-US" altLang="ja-JP" dirty="0" smtClean="0"/>
          </a:p>
          <a:p>
            <a:pPr marL="0" indent="0">
              <a:buNone/>
            </a:pPr>
            <a:r>
              <a:rPr lang="ja-JP" altLang="en-US" dirty="0"/>
              <a:t>　</a:t>
            </a:r>
            <a:r>
              <a:rPr lang="en-US" altLang="ja-JP" dirty="0" smtClean="0"/>
              <a:t>22</a:t>
            </a:r>
            <a:r>
              <a:rPr lang="ja-JP" altLang="en-US" dirty="0" smtClean="0"/>
              <a:t>～</a:t>
            </a:r>
            <a:r>
              <a:rPr lang="en-US" altLang="ja-JP" dirty="0" smtClean="0"/>
              <a:t>26</a:t>
            </a:r>
            <a:r>
              <a:rPr lang="ja-JP" altLang="en-US" dirty="0" smtClean="0"/>
              <a:t>点で軽度認知症の疑い</a:t>
            </a:r>
            <a:endParaRPr lang="en-US" altLang="ja-JP" dirty="0" smtClean="0"/>
          </a:p>
          <a:p>
            <a:pPr marL="0" indent="0">
              <a:buNone/>
            </a:pPr>
            <a:r>
              <a:rPr lang="ja-JP" altLang="en-US" dirty="0" smtClean="0"/>
              <a:t>●</a:t>
            </a:r>
            <a:r>
              <a:rPr lang="en-US" altLang="ja-JP" dirty="0" err="1" smtClean="0"/>
              <a:t>MoCA</a:t>
            </a:r>
            <a:r>
              <a:rPr lang="en-US" altLang="ja-JP" dirty="0" smtClean="0"/>
              <a:t>-J</a:t>
            </a:r>
            <a:endParaRPr lang="en-US" altLang="ja-JP" dirty="0"/>
          </a:p>
          <a:p>
            <a:pPr marL="0" indent="0">
              <a:buNone/>
            </a:pPr>
            <a:r>
              <a:rPr lang="ja-JP" altLang="en-US" dirty="0" smtClean="0"/>
              <a:t>　軽度認知機能低下のスクリーニング、多領域の認知機能（注意機能・集中・実行機能・記憶・視空間等）評価が可能</a:t>
            </a:r>
            <a:endParaRPr lang="en-US" altLang="ja-JP" dirty="0" smtClean="0"/>
          </a:p>
          <a:p>
            <a:pPr marL="0" indent="0">
              <a:buNone/>
            </a:pPr>
            <a:r>
              <a:rPr lang="ja-JP" altLang="en-US" dirty="0"/>
              <a:t>　</a:t>
            </a:r>
            <a:r>
              <a:rPr lang="en-US" altLang="ja-JP" dirty="0" smtClean="0"/>
              <a:t>26/30</a:t>
            </a:r>
            <a:r>
              <a:rPr lang="ja-JP" altLang="en-US" dirty="0" smtClean="0"/>
              <a:t>点以上が健常範囲 </a:t>
            </a:r>
            <a:endParaRPr lang="en-US" altLang="ja-JP" dirty="0" smtClean="0"/>
          </a:p>
          <a:p>
            <a:pPr marL="0" indent="0">
              <a:buNone/>
            </a:pPr>
            <a:r>
              <a:rPr lang="ja-JP" altLang="en-US" dirty="0" smtClean="0"/>
              <a:t>●</a:t>
            </a:r>
            <a:r>
              <a:rPr lang="en-US" altLang="ja-JP" dirty="0" smtClean="0"/>
              <a:t>FAB</a:t>
            </a:r>
            <a:r>
              <a:rPr lang="ja-JP" altLang="en-US" dirty="0" smtClean="0"/>
              <a:t>（前頭葉機能検査）　</a:t>
            </a:r>
            <a:r>
              <a:rPr lang="en-US" altLang="ja-JP" dirty="0" smtClean="0"/>
              <a:t>2006</a:t>
            </a:r>
            <a:r>
              <a:rPr lang="ja-JP" altLang="en-US" dirty="0" smtClean="0"/>
              <a:t>年改定</a:t>
            </a:r>
            <a:endParaRPr lang="en-US" altLang="ja-JP" dirty="0" smtClean="0"/>
          </a:p>
          <a:p>
            <a:pPr marL="0" indent="0">
              <a:buNone/>
            </a:pPr>
            <a:r>
              <a:rPr lang="ja-JP" altLang="en-US" dirty="0"/>
              <a:t>　</a:t>
            </a:r>
            <a:r>
              <a:rPr lang="ja-JP" altLang="en-US" dirty="0" smtClean="0"/>
              <a:t>　概念・抑制・語の流暢性の評価が可能</a:t>
            </a:r>
            <a:endParaRPr lang="en-US" altLang="ja-JP" dirty="0" smtClean="0"/>
          </a:p>
          <a:p>
            <a:pPr marL="0" indent="0">
              <a:buNone/>
            </a:pPr>
            <a:r>
              <a:rPr lang="ja-JP" altLang="en-US" dirty="0"/>
              <a:t>　</a:t>
            </a:r>
            <a:r>
              <a:rPr lang="en-US" altLang="ja-JP" dirty="0" smtClean="0"/>
              <a:t>15</a:t>
            </a:r>
            <a:r>
              <a:rPr lang="ja-JP" altLang="en-US" dirty="0" smtClean="0"/>
              <a:t>点以下で認知症の可能性あり　</a:t>
            </a:r>
            <a:r>
              <a:rPr lang="en-US" altLang="ja-JP" dirty="0" smtClean="0"/>
              <a:t>10</a:t>
            </a:r>
            <a:r>
              <a:rPr lang="ja-JP" altLang="en-US" dirty="0" smtClean="0"/>
              <a:t>点以下で前頭葉型認知症</a:t>
            </a:r>
            <a:endParaRPr lang="en-US" altLang="ja-JP" dirty="0" smtClean="0"/>
          </a:p>
          <a:p>
            <a:pPr marL="0" indent="0">
              <a:buNone/>
            </a:pPr>
            <a:endParaRPr lang="en-US" altLang="ja-JP" dirty="0" smtClean="0"/>
          </a:p>
          <a:p>
            <a:pPr marL="0" indent="0">
              <a:buNone/>
            </a:pPr>
            <a:endParaRPr kumimoji="1" lang="en-US" altLang="ja-JP" dirty="0" smtClean="0"/>
          </a:p>
        </p:txBody>
      </p:sp>
    </p:spTree>
    <p:extLst>
      <p:ext uri="{BB962C8B-B14F-4D97-AF65-F5344CB8AC3E}">
        <p14:creationId xmlns:p14="http://schemas.microsoft.com/office/powerpoint/2010/main" val="33281376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②</a:t>
            </a:r>
            <a:r>
              <a:rPr lang="en-US" altLang="ja-JP" dirty="0" smtClean="0"/>
              <a:t>HDS-R</a:t>
            </a:r>
            <a:r>
              <a:rPr lang="ja-JP" altLang="en-US" sz="3200" dirty="0" smtClean="0"/>
              <a:t>（改訂　長谷川式簡易評価スケール）</a:t>
            </a:r>
            <a:r>
              <a:rPr lang="en-US" altLang="ja-JP" sz="3200" dirty="0" smtClean="0"/>
              <a:t/>
            </a:r>
            <a:br>
              <a:rPr lang="en-US" altLang="ja-JP" sz="3200" dirty="0" smtClean="0"/>
            </a:br>
            <a:r>
              <a:rPr lang="ja-JP" altLang="en-US" sz="3200" dirty="0"/>
              <a:t>　</a:t>
            </a:r>
            <a:r>
              <a:rPr kumimoji="1" lang="ja-JP" altLang="en-US" dirty="0" smtClean="0"/>
              <a:t>使用目的と特徴</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○一般の高齢者から認知症高齢者をスクリーニングすることを目的に　</a:t>
            </a:r>
            <a:endParaRPr kumimoji="1" lang="en-US" altLang="ja-JP" dirty="0" smtClean="0"/>
          </a:p>
          <a:p>
            <a:pPr marL="0" indent="0">
              <a:buNone/>
            </a:pPr>
            <a:r>
              <a:rPr lang="ja-JP" altLang="en-US" dirty="0"/>
              <a:t>　</a:t>
            </a:r>
            <a:r>
              <a:rPr lang="en-US" altLang="ja-JP" dirty="0" smtClean="0"/>
              <a:t>1974</a:t>
            </a:r>
            <a:r>
              <a:rPr lang="ja-JP" altLang="en-US" dirty="0" smtClean="0"/>
              <a:t>年に</a:t>
            </a:r>
            <a:r>
              <a:rPr kumimoji="1" lang="ja-JP" altLang="en-US" dirty="0" smtClean="0"/>
              <a:t>作成された。その後採点基準等見直しが行われ</a:t>
            </a:r>
            <a:r>
              <a:rPr kumimoji="1" lang="en-US" altLang="ja-JP" dirty="0" smtClean="0"/>
              <a:t>1991</a:t>
            </a:r>
            <a:r>
              <a:rPr kumimoji="1" lang="ja-JP" altLang="en-US" dirty="0" smtClean="0"/>
              <a:t>年に　　</a:t>
            </a:r>
            <a:endParaRPr kumimoji="1" lang="en-US" altLang="ja-JP" dirty="0" smtClean="0"/>
          </a:p>
          <a:p>
            <a:pPr marL="0" indent="0">
              <a:buNone/>
            </a:pPr>
            <a:r>
              <a:rPr lang="ja-JP" altLang="en-US" dirty="0"/>
              <a:t>　</a:t>
            </a:r>
            <a:r>
              <a:rPr kumimoji="1" lang="ja-JP" altLang="en-US" dirty="0" smtClean="0"/>
              <a:t>改訂された。</a:t>
            </a:r>
            <a:endParaRPr kumimoji="1" lang="en-US" altLang="ja-JP" dirty="0" smtClean="0"/>
          </a:p>
          <a:p>
            <a:pPr marL="0" indent="0">
              <a:buNone/>
            </a:pPr>
            <a:r>
              <a:rPr lang="ja-JP" altLang="en-US" dirty="0" smtClean="0"/>
              <a:t>○記憶を中心とした高齢者の大まかな認知機能障害の有無を捉える</a:t>
            </a:r>
            <a:endParaRPr lang="en-US" altLang="ja-JP" dirty="0" smtClean="0"/>
          </a:p>
          <a:p>
            <a:pPr marL="0" indent="0">
              <a:buNone/>
            </a:pPr>
            <a:r>
              <a:rPr kumimoji="1" lang="ja-JP" altLang="en-US" dirty="0" smtClean="0"/>
              <a:t>○質問項目は</a:t>
            </a:r>
            <a:r>
              <a:rPr kumimoji="1" lang="en-US" altLang="ja-JP" dirty="0" smtClean="0"/>
              <a:t>9</a:t>
            </a:r>
            <a:r>
              <a:rPr kumimoji="1" lang="ja-JP" altLang="en-US" dirty="0" smtClean="0"/>
              <a:t>項目で</a:t>
            </a:r>
            <a:r>
              <a:rPr lang="ja-JP" altLang="en-US" dirty="0" smtClean="0"/>
              <a:t>、基本的には</a:t>
            </a:r>
            <a:r>
              <a:rPr lang="en-US" altLang="ja-JP" dirty="0" smtClean="0"/>
              <a:t>5</a:t>
            </a:r>
            <a:r>
              <a:rPr lang="ja-JP" altLang="en-US" dirty="0" smtClean="0"/>
              <a:t>分～</a:t>
            </a:r>
            <a:r>
              <a:rPr lang="en-US" altLang="ja-JP" dirty="0" smtClean="0"/>
              <a:t>10</a:t>
            </a:r>
            <a:r>
              <a:rPr lang="ja-JP" altLang="en-US" dirty="0" smtClean="0"/>
              <a:t>分程度で試行できる</a:t>
            </a:r>
            <a:endParaRPr kumimoji="1" lang="ja-JP" altLang="en-US" dirty="0"/>
          </a:p>
        </p:txBody>
      </p:sp>
    </p:spTree>
    <p:extLst>
      <p:ext uri="{BB962C8B-B14F-4D97-AF65-F5344CB8AC3E}">
        <p14:creationId xmlns:p14="http://schemas.microsoft.com/office/powerpoint/2010/main" val="2100811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検査内容と質問方法、採点方法</a:t>
            </a:r>
            <a:endParaRPr kumimoji="1" lang="ja-JP" altLang="en-US" dirty="0"/>
          </a:p>
        </p:txBody>
      </p:sp>
      <p:sp>
        <p:nvSpPr>
          <p:cNvPr id="3" name="コンテンツ プレースホルダー 2"/>
          <p:cNvSpPr>
            <a:spLocks noGrp="1"/>
          </p:cNvSpPr>
          <p:nvPr>
            <p:ph idx="1"/>
          </p:nvPr>
        </p:nvSpPr>
        <p:spPr>
          <a:xfrm>
            <a:off x="766762" y="1481227"/>
            <a:ext cx="10872243" cy="4697504"/>
          </a:xfrm>
        </p:spPr>
        <p:txBody>
          <a:bodyPr>
            <a:normAutofit/>
          </a:bodyPr>
          <a:lstStyle/>
          <a:p>
            <a:pPr marL="0" indent="0">
              <a:buNone/>
            </a:pPr>
            <a:r>
              <a:rPr lang="ja-JP" altLang="en-US" sz="3200" dirty="0" smtClean="0"/>
              <a:t>設問１）</a:t>
            </a:r>
            <a:r>
              <a:rPr lang="ja-JP" altLang="en-US" sz="4400" b="1" dirty="0" smtClean="0"/>
              <a:t>「年齢はおいくつですか？」</a:t>
            </a:r>
            <a:endParaRPr lang="en-US" altLang="ja-JP" sz="4400" b="1" dirty="0" smtClean="0"/>
          </a:p>
          <a:p>
            <a:pPr marL="0" indent="0">
              <a:buNone/>
            </a:pPr>
            <a:r>
              <a:rPr kumimoji="1" lang="ja-JP" altLang="en-US" sz="3200" u="sng" dirty="0" smtClean="0"/>
              <a:t>満年齢が正確に言えれば</a:t>
            </a:r>
            <a:r>
              <a:rPr kumimoji="1" lang="en-US" altLang="ja-JP" sz="3200" u="sng" dirty="0" smtClean="0"/>
              <a:t>1</a:t>
            </a:r>
            <a:r>
              <a:rPr kumimoji="1" lang="ja-JP" altLang="en-US" sz="3200" u="sng" dirty="0" smtClean="0"/>
              <a:t>点、</a:t>
            </a:r>
            <a:r>
              <a:rPr kumimoji="1" lang="en-US" altLang="ja-JP" sz="3200" u="sng" dirty="0" smtClean="0"/>
              <a:t>2</a:t>
            </a:r>
            <a:r>
              <a:rPr kumimoji="1" lang="ja-JP" altLang="en-US" sz="3200" u="sng" dirty="0" smtClean="0"/>
              <a:t>年までの誤差は正答とし</a:t>
            </a:r>
            <a:r>
              <a:rPr kumimoji="1" lang="en-US" altLang="ja-JP" sz="3200" u="sng" dirty="0" smtClean="0"/>
              <a:t>1</a:t>
            </a:r>
            <a:r>
              <a:rPr kumimoji="1" lang="ja-JP" altLang="en-US" sz="3200" u="sng" dirty="0" smtClean="0"/>
              <a:t>点を与える。</a:t>
            </a:r>
            <a:endParaRPr kumimoji="1" lang="en-US" altLang="ja-JP" sz="3200" u="sng" dirty="0" smtClean="0"/>
          </a:p>
          <a:p>
            <a:pPr marL="0" indent="0">
              <a:buNone/>
            </a:pPr>
            <a:r>
              <a:rPr lang="ja-JP" altLang="en-US" sz="3200" dirty="0" smtClean="0"/>
              <a:t>👉生年月日が正確に言えても年齢が間違っていれば</a:t>
            </a:r>
            <a:r>
              <a:rPr lang="en-US" altLang="ja-JP" sz="3200" dirty="0" smtClean="0"/>
              <a:t>0</a:t>
            </a:r>
            <a:r>
              <a:rPr lang="ja-JP" altLang="en-US" sz="3200" dirty="0" smtClean="0"/>
              <a:t>点</a:t>
            </a:r>
            <a:endParaRPr lang="en-US" altLang="ja-JP" sz="3200" dirty="0" smtClean="0"/>
          </a:p>
          <a:p>
            <a:pPr marL="0" indent="0">
              <a:buNone/>
            </a:pPr>
            <a:endParaRPr kumimoji="1" lang="en-US" altLang="ja-JP" sz="3200" dirty="0"/>
          </a:p>
          <a:p>
            <a:pPr marL="0" indent="0">
              <a:buNone/>
            </a:pPr>
            <a:r>
              <a:rPr kumimoji="1" lang="ja-JP" altLang="en-US" sz="3200" dirty="0" smtClean="0"/>
              <a:t>設問</a:t>
            </a:r>
            <a:r>
              <a:rPr kumimoji="1" lang="en-US" altLang="ja-JP" sz="3200" dirty="0" smtClean="0"/>
              <a:t>2</a:t>
            </a:r>
            <a:r>
              <a:rPr kumimoji="1" lang="ja-JP" altLang="en-US" sz="3200" dirty="0" smtClean="0"/>
              <a:t>）「今日は何年の何月何日ですか？何曜日ですか？」</a:t>
            </a:r>
            <a:endParaRPr kumimoji="1" lang="en-US" altLang="ja-JP" sz="3200" dirty="0" smtClean="0"/>
          </a:p>
          <a:p>
            <a:pPr marL="0" indent="0">
              <a:buNone/>
            </a:pPr>
            <a:r>
              <a:rPr lang="ja-JP" altLang="en-US" sz="3200" dirty="0"/>
              <a:t>順番</a:t>
            </a:r>
            <a:r>
              <a:rPr lang="ja-JP" altLang="en-US" sz="3200" dirty="0" smtClean="0"/>
              <a:t>は決まっていない為、何月・何日ですかのように答えやすい内容から伝えてもよい。</a:t>
            </a:r>
            <a:endParaRPr lang="en-US" altLang="ja-JP" sz="3200" dirty="0" smtClean="0"/>
          </a:p>
          <a:p>
            <a:pPr marL="0" indent="0">
              <a:buNone/>
            </a:pPr>
            <a:endParaRPr lang="en-US" altLang="ja-JP" dirty="0" smtClean="0"/>
          </a:p>
          <a:p>
            <a:pPr marL="0" indent="0">
              <a:buNone/>
            </a:pPr>
            <a:endParaRPr lang="en-US" altLang="ja-JP" dirty="0" smtClean="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66405" y="-104504"/>
            <a:ext cx="2143125"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正方形/長方形 3"/>
          <p:cNvSpPr/>
          <p:nvPr/>
        </p:nvSpPr>
        <p:spPr>
          <a:xfrm>
            <a:off x="813335" y="5796470"/>
            <a:ext cx="6165668" cy="69233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3600" b="1" dirty="0" smtClean="0"/>
              <a:t>時の見当識障害</a:t>
            </a:r>
            <a:endParaRPr kumimoji="1" lang="ja-JP" altLang="en-US" sz="3600" b="1" dirty="0"/>
          </a:p>
        </p:txBody>
      </p:sp>
    </p:spTree>
    <p:extLst>
      <p:ext uri="{BB962C8B-B14F-4D97-AF65-F5344CB8AC3E}">
        <p14:creationId xmlns:p14="http://schemas.microsoft.com/office/powerpoint/2010/main" val="16645865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39569" y="113549"/>
            <a:ext cx="2156955" cy="17272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コンテンツ プレースホルダー 2"/>
          <p:cNvSpPr>
            <a:spLocks noGrp="1"/>
          </p:cNvSpPr>
          <p:nvPr>
            <p:ph idx="1"/>
          </p:nvPr>
        </p:nvSpPr>
        <p:spPr>
          <a:xfrm>
            <a:off x="321971" y="836023"/>
            <a:ext cx="11526591" cy="5783717"/>
          </a:xfrm>
        </p:spPr>
        <p:txBody>
          <a:bodyPr>
            <a:normAutofit/>
          </a:bodyPr>
          <a:lstStyle/>
          <a:p>
            <a:pPr marL="0" indent="0">
              <a:buNone/>
            </a:pPr>
            <a:r>
              <a:rPr kumimoji="1" lang="ja-JP" altLang="en-US" sz="3200" dirty="0" smtClean="0"/>
              <a:t>設問３）</a:t>
            </a:r>
            <a:r>
              <a:rPr kumimoji="1" lang="ja-JP" altLang="en-US" sz="4400" b="1" dirty="0" smtClean="0"/>
              <a:t>「私たちが今いる所はどこですか？」</a:t>
            </a:r>
            <a:endParaRPr kumimoji="1" lang="en-US" altLang="ja-JP" sz="4400" b="1" dirty="0" smtClean="0"/>
          </a:p>
          <a:p>
            <a:pPr marL="0" indent="0">
              <a:buNone/>
            </a:pPr>
            <a:r>
              <a:rPr lang="ja-JP" altLang="en-US" sz="3200" u="sng" dirty="0"/>
              <a:t>自発的</a:t>
            </a:r>
            <a:r>
              <a:rPr lang="ja-JP" altLang="en-US" sz="3200" u="sng" dirty="0" smtClean="0"/>
              <a:t>に答えられれば</a:t>
            </a:r>
            <a:r>
              <a:rPr lang="en-US" altLang="ja-JP" sz="3200" u="sng" dirty="0" smtClean="0"/>
              <a:t>2</a:t>
            </a:r>
            <a:r>
              <a:rPr lang="ja-JP" altLang="en-US" sz="3200" u="sng" dirty="0" smtClean="0"/>
              <a:t>点</a:t>
            </a:r>
            <a:endParaRPr lang="en-US" altLang="ja-JP" sz="3200" u="sng" dirty="0" smtClean="0"/>
          </a:p>
          <a:p>
            <a:pPr marL="0" indent="0">
              <a:buNone/>
            </a:pPr>
            <a:r>
              <a:rPr lang="ja-JP" altLang="en-US" sz="3200" dirty="0" smtClean="0"/>
              <a:t>👉病院名・住所など答えられなくとも本質的に理解していれば正答</a:t>
            </a:r>
            <a:endParaRPr lang="en-US" altLang="ja-JP" sz="3200" dirty="0" smtClean="0"/>
          </a:p>
          <a:p>
            <a:pPr marL="0" indent="0">
              <a:buNone/>
            </a:pPr>
            <a:r>
              <a:rPr kumimoji="1" lang="en-US" altLang="ja-JP" sz="3200" u="sng" dirty="0" smtClean="0"/>
              <a:t>5</a:t>
            </a:r>
            <a:r>
              <a:rPr kumimoji="1" lang="ja-JP" altLang="en-US" sz="3200" u="sng" dirty="0" smtClean="0"/>
              <a:t>秒待っても答えられない場合</a:t>
            </a:r>
            <a:r>
              <a:rPr lang="ja-JP" altLang="en-US" sz="3200" u="sng" dirty="0" smtClean="0"/>
              <a:t>ヒントを与える　正答の場合は</a:t>
            </a:r>
            <a:r>
              <a:rPr lang="en-US" altLang="ja-JP" sz="3200" u="sng" dirty="0" smtClean="0"/>
              <a:t>1</a:t>
            </a:r>
            <a:r>
              <a:rPr lang="ja-JP" altLang="en-US" sz="3200" u="sng" dirty="0" smtClean="0"/>
              <a:t>点</a:t>
            </a:r>
            <a:endParaRPr lang="en-US" altLang="ja-JP" sz="3200" u="sng" dirty="0" smtClean="0"/>
          </a:p>
          <a:p>
            <a:pPr marL="0" indent="0">
              <a:buNone/>
            </a:pPr>
            <a:r>
              <a:rPr kumimoji="1" lang="ja-JP" altLang="en-US" sz="3200" dirty="0" smtClean="0"/>
              <a:t>「病院ですか？施設ですか？家ですか？」と</a:t>
            </a:r>
            <a:r>
              <a:rPr kumimoji="1" lang="en-US" altLang="ja-JP" sz="3200" dirty="0" smtClean="0"/>
              <a:t>3</a:t>
            </a:r>
            <a:r>
              <a:rPr kumimoji="1" lang="ja-JP" altLang="en-US" sz="3200" dirty="0" smtClean="0"/>
              <a:t>つ提示する</a:t>
            </a:r>
            <a:endParaRPr kumimoji="1" lang="en-US" altLang="ja-JP" sz="3200" dirty="0" smtClean="0"/>
          </a:p>
          <a:p>
            <a:pPr marL="0" indent="0">
              <a:buNone/>
            </a:pPr>
            <a:r>
              <a:rPr lang="ja-JP" altLang="en-US" sz="3200" dirty="0" smtClean="0"/>
              <a:t>👉上記</a:t>
            </a:r>
            <a:r>
              <a:rPr lang="en-US" altLang="ja-JP" sz="3200" dirty="0" smtClean="0"/>
              <a:t>3</a:t>
            </a:r>
            <a:r>
              <a:rPr lang="ja-JP" altLang="en-US" sz="3200" dirty="0" err="1" smtClean="0"/>
              <a:t>つで</a:t>
            </a:r>
            <a:r>
              <a:rPr lang="ja-JP" altLang="en-US" sz="3200" dirty="0" smtClean="0"/>
              <a:t>なくともデイサービスや公民館などに変えてもよい</a:t>
            </a:r>
            <a:endParaRPr lang="en-US" altLang="ja-JP" sz="3200" dirty="0" smtClean="0"/>
          </a:p>
          <a:p>
            <a:pPr marL="0" indent="0">
              <a:buNone/>
            </a:pPr>
            <a:endParaRPr lang="en-US" altLang="ja-JP" dirty="0"/>
          </a:p>
        </p:txBody>
      </p:sp>
      <p:sp>
        <p:nvSpPr>
          <p:cNvPr id="5" name="正方形/長方形 4"/>
          <p:cNvSpPr/>
          <p:nvPr/>
        </p:nvSpPr>
        <p:spPr>
          <a:xfrm>
            <a:off x="522514" y="4402183"/>
            <a:ext cx="6165668" cy="69233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600" b="1" dirty="0"/>
              <a:t>場所</a:t>
            </a:r>
            <a:r>
              <a:rPr kumimoji="1" lang="ja-JP" altLang="en-US" sz="3600" b="1" dirty="0" smtClean="0"/>
              <a:t>の見当識障害</a:t>
            </a:r>
            <a:endParaRPr kumimoji="1" lang="ja-JP" altLang="en-US" sz="3600" b="1" dirty="0"/>
          </a:p>
        </p:txBody>
      </p:sp>
    </p:spTree>
    <p:extLst>
      <p:ext uri="{BB962C8B-B14F-4D97-AF65-F5344CB8AC3E}">
        <p14:creationId xmlns:p14="http://schemas.microsoft.com/office/powerpoint/2010/main" val="4204526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5484" y="481263"/>
            <a:ext cx="11261558" cy="5991725"/>
          </a:xfrm>
        </p:spPr>
        <p:txBody>
          <a:bodyPr>
            <a:normAutofit/>
          </a:bodyPr>
          <a:lstStyle/>
          <a:p>
            <a:pPr marL="0" indent="0">
              <a:buNone/>
            </a:pPr>
            <a:r>
              <a:rPr lang="ja-JP" altLang="en-US" sz="3200" dirty="0"/>
              <a:t>設問</a:t>
            </a:r>
            <a:r>
              <a:rPr lang="en-US" altLang="ja-JP" sz="3200" dirty="0"/>
              <a:t>4</a:t>
            </a:r>
            <a:r>
              <a:rPr lang="ja-JP" altLang="en-US" sz="3200" dirty="0"/>
              <a:t>）</a:t>
            </a:r>
            <a:r>
              <a:rPr lang="ja-JP" altLang="en-US" sz="4400" b="1" dirty="0"/>
              <a:t>「これから言う</a:t>
            </a:r>
            <a:r>
              <a:rPr lang="en-US" altLang="ja-JP" sz="4400" b="1" dirty="0"/>
              <a:t>3</a:t>
            </a:r>
            <a:r>
              <a:rPr lang="ja-JP" altLang="en-US" sz="4400" b="1" dirty="0" err="1"/>
              <a:t>つの</a:t>
            </a:r>
            <a:r>
              <a:rPr lang="ja-JP" altLang="en-US" sz="4400" b="1" dirty="0"/>
              <a:t>言葉を言ってみてく</a:t>
            </a:r>
            <a:r>
              <a:rPr lang="ja-JP" altLang="en-US" sz="4400" b="1" dirty="0" smtClean="0"/>
              <a:t>だ　　　　</a:t>
            </a:r>
            <a:endParaRPr lang="en-US" altLang="ja-JP" sz="4400" b="1" dirty="0" smtClean="0"/>
          </a:p>
          <a:p>
            <a:pPr marL="0" indent="0">
              <a:buNone/>
            </a:pPr>
            <a:r>
              <a:rPr lang="ja-JP" altLang="en-US" sz="4400" b="1" dirty="0"/>
              <a:t>　</a:t>
            </a:r>
            <a:r>
              <a:rPr lang="ja-JP" altLang="en-US" sz="4400" b="1" dirty="0" smtClean="0"/>
              <a:t>　　さい</a:t>
            </a:r>
            <a:r>
              <a:rPr lang="ja-JP" altLang="en-US" sz="4400" b="1" dirty="0"/>
              <a:t>。また後で聞くのでよく覚えてください</a:t>
            </a:r>
            <a:r>
              <a:rPr lang="ja-JP" altLang="en-US" sz="4400" b="1" dirty="0" smtClean="0"/>
              <a:t>」</a:t>
            </a:r>
            <a:endParaRPr lang="en-US" altLang="ja-JP" sz="4400" b="1" dirty="0" smtClean="0"/>
          </a:p>
          <a:p>
            <a:pPr marL="0" indent="0">
              <a:buNone/>
            </a:pPr>
            <a:r>
              <a:rPr lang="ja-JP" altLang="en-US" sz="3200" dirty="0" smtClean="0"/>
              <a:t>①</a:t>
            </a:r>
            <a:r>
              <a:rPr lang="ja-JP" altLang="en-US" sz="3200" dirty="0"/>
              <a:t>桜・ネコ・電車　②梅・犬・自動車　</a:t>
            </a:r>
            <a:r>
              <a:rPr lang="ja-JP" altLang="en-US" sz="3200" dirty="0" smtClean="0"/>
              <a:t>　</a:t>
            </a:r>
            <a:r>
              <a:rPr lang="ja-JP" altLang="en-US" sz="3200" u="sng" dirty="0"/>
              <a:t>各</a:t>
            </a:r>
            <a:r>
              <a:rPr lang="ja-JP" altLang="en-US" sz="3200" u="sng" dirty="0" smtClean="0"/>
              <a:t>１点</a:t>
            </a:r>
            <a:endParaRPr lang="en-US" altLang="ja-JP" sz="3200" dirty="0"/>
          </a:p>
          <a:p>
            <a:pPr marL="0" indent="0">
              <a:buNone/>
            </a:pPr>
            <a:r>
              <a:rPr lang="en-US" altLang="ja-JP" sz="3200" dirty="0"/>
              <a:t>※</a:t>
            </a:r>
            <a:r>
              <a:rPr lang="ja-JP" altLang="en-US" sz="3200" dirty="0"/>
              <a:t>覚えられない場合には</a:t>
            </a:r>
            <a:r>
              <a:rPr lang="en-US" altLang="ja-JP" sz="3200" dirty="0"/>
              <a:t>3</a:t>
            </a:r>
            <a:r>
              <a:rPr lang="ja-JP" altLang="en-US" sz="3200" dirty="0"/>
              <a:t>回まで提示⇒設問</a:t>
            </a:r>
            <a:r>
              <a:rPr lang="en-US" altLang="ja-JP" sz="3200" dirty="0"/>
              <a:t>7</a:t>
            </a:r>
            <a:r>
              <a:rPr lang="ja-JP" altLang="en-US" sz="3200" dirty="0"/>
              <a:t>）で聞くため覚えてもらう</a:t>
            </a:r>
            <a:endParaRPr lang="en-US" altLang="ja-JP" sz="3200" dirty="0"/>
          </a:p>
          <a:p>
            <a:pPr marL="0" indent="0">
              <a:buNone/>
            </a:pPr>
            <a:r>
              <a:rPr lang="ja-JP" altLang="en-US" sz="3200" dirty="0"/>
              <a:t>👉他の言葉に置き換えてはいけない、</a:t>
            </a:r>
            <a:r>
              <a:rPr lang="en-US" altLang="ja-JP" sz="3200" dirty="0"/>
              <a:t>1</a:t>
            </a:r>
            <a:r>
              <a:rPr lang="ja-JP" altLang="en-US" sz="3200" dirty="0"/>
              <a:t>回目で答えた物を採点</a:t>
            </a:r>
            <a:endParaRPr lang="en-US" altLang="ja-JP" sz="3200" dirty="0"/>
          </a:p>
          <a:p>
            <a:pPr marL="0" indent="0">
              <a:buNone/>
            </a:pPr>
            <a:r>
              <a:rPr lang="ja-JP" altLang="en-US" dirty="0"/>
              <a:t>👉</a:t>
            </a:r>
            <a:r>
              <a:rPr kumimoji="1" lang="ja-JP" altLang="en-US" sz="3200" dirty="0" smtClean="0"/>
              <a:t>設問</a:t>
            </a:r>
            <a:r>
              <a:rPr kumimoji="1" lang="en-US" altLang="ja-JP" sz="3200" dirty="0" smtClean="0"/>
              <a:t>5</a:t>
            </a:r>
            <a:r>
              <a:rPr kumimoji="1" lang="ja-JP" altLang="en-US" sz="3200" dirty="0" smtClean="0"/>
              <a:t>・</a:t>
            </a:r>
            <a:r>
              <a:rPr kumimoji="1" lang="en-US" altLang="ja-JP" sz="3200" dirty="0" smtClean="0"/>
              <a:t>6</a:t>
            </a:r>
            <a:r>
              <a:rPr kumimoji="1" lang="ja-JP" altLang="en-US" sz="3200" dirty="0" smtClean="0"/>
              <a:t>は設問</a:t>
            </a:r>
            <a:r>
              <a:rPr kumimoji="1" lang="en-US" altLang="ja-JP" sz="3200" dirty="0" smtClean="0"/>
              <a:t>7</a:t>
            </a:r>
            <a:r>
              <a:rPr kumimoji="1" lang="ja-JP" altLang="en-US" sz="3200" dirty="0" smtClean="0"/>
              <a:t>に繋がるため順番は変えない</a:t>
            </a:r>
            <a:endParaRPr kumimoji="1" lang="en-US" altLang="ja-JP" sz="3200" dirty="0" smtClean="0"/>
          </a:p>
          <a:p>
            <a:endParaRPr lang="en-US" altLang="ja-JP" dirty="0"/>
          </a:p>
          <a:p>
            <a:pPr marL="0" indent="0">
              <a:buNone/>
            </a:pPr>
            <a:endParaRPr lang="en-US" altLang="ja-JP" dirty="0" smtClean="0"/>
          </a:p>
          <a:p>
            <a:pPr marL="0" indent="0">
              <a:buNone/>
            </a:pPr>
            <a:r>
              <a:rPr lang="ja-JP" altLang="en-US" dirty="0" smtClean="0"/>
              <a:t>○</a:t>
            </a:r>
            <a:r>
              <a:rPr kumimoji="1" lang="ja-JP" altLang="en-US" dirty="0" smtClean="0"/>
              <a:t>数秒～数十秒の記憶</a:t>
            </a:r>
            <a:endParaRPr kumimoji="1" lang="ja-JP" altLang="en-US" dirty="0"/>
          </a:p>
        </p:txBody>
      </p:sp>
      <p:sp>
        <p:nvSpPr>
          <p:cNvPr id="4" name="正方形/長方形 3"/>
          <p:cNvSpPr/>
          <p:nvPr/>
        </p:nvSpPr>
        <p:spPr>
          <a:xfrm>
            <a:off x="533516" y="4745598"/>
            <a:ext cx="6165668" cy="69233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600" b="1" dirty="0" smtClean="0"/>
              <a:t>即時記憶</a:t>
            </a:r>
            <a:endParaRPr kumimoji="1" lang="ja-JP" altLang="en-US" sz="3600" b="1" dirty="0"/>
          </a:p>
        </p:txBody>
      </p:sp>
    </p:spTree>
    <p:extLst>
      <p:ext uri="{BB962C8B-B14F-4D97-AF65-F5344CB8AC3E}">
        <p14:creationId xmlns:p14="http://schemas.microsoft.com/office/powerpoint/2010/main" val="3863641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37882" y="540913"/>
            <a:ext cx="11294772" cy="6053070"/>
          </a:xfrm>
        </p:spPr>
        <p:txBody>
          <a:bodyPr/>
          <a:lstStyle/>
          <a:p>
            <a:pPr marL="0" indent="0">
              <a:buNone/>
            </a:pPr>
            <a:r>
              <a:rPr kumimoji="1" lang="ja-JP" altLang="en-US" sz="3200" dirty="0" smtClean="0"/>
              <a:t>設問</a:t>
            </a:r>
            <a:r>
              <a:rPr kumimoji="1" lang="en-US" altLang="ja-JP" sz="3200" dirty="0" smtClean="0"/>
              <a:t>5</a:t>
            </a:r>
            <a:r>
              <a:rPr kumimoji="1" lang="ja-JP" altLang="en-US" sz="3200" dirty="0" smtClean="0"/>
              <a:t>）</a:t>
            </a:r>
            <a:r>
              <a:rPr kumimoji="1" lang="ja-JP" altLang="en-US" sz="4400" b="1" dirty="0" smtClean="0"/>
              <a:t>「</a:t>
            </a:r>
            <a:r>
              <a:rPr kumimoji="1" lang="en-US" altLang="ja-JP" sz="4400" b="1" dirty="0" smtClean="0"/>
              <a:t>100</a:t>
            </a:r>
            <a:r>
              <a:rPr kumimoji="1" lang="ja-JP" altLang="en-US" sz="4400" b="1" dirty="0" smtClean="0"/>
              <a:t>から</a:t>
            </a:r>
            <a:r>
              <a:rPr kumimoji="1" lang="en-US" altLang="ja-JP" sz="4400" b="1" dirty="0" smtClean="0"/>
              <a:t>7</a:t>
            </a:r>
            <a:r>
              <a:rPr kumimoji="1" lang="ja-JP" altLang="en-US" sz="4400" b="1" dirty="0" smtClean="0"/>
              <a:t>を順番に引いてください」</a:t>
            </a:r>
            <a:endParaRPr kumimoji="1" lang="en-US" altLang="ja-JP" sz="4400" b="1" dirty="0" smtClean="0"/>
          </a:p>
          <a:p>
            <a:pPr marL="0" indent="0">
              <a:buNone/>
            </a:pPr>
            <a:r>
              <a:rPr lang="ja-JP" altLang="en-US" sz="3200" dirty="0" smtClean="0"/>
              <a:t>「</a:t>
            </a:r>
            <a:r>
              <a:rPr lang="en-US" altLang="ja-JP" sz="3200" dirty="0" smtClean="0"/>
              <a:t>100</a:t>
            </a:r>
            <a:r>
              <a:rPr lang="ja-JP" altLang="en-US" sz="3200" dirty="0" smtClean="0"/>
              <a:t>引く</a:t>
            </a:r>
            <a:r>
              <a:rPr lang="en-US" altLang="ja-JP" sz="3200" dirty="0" smtClean="0"/>
              <a:t>7</a:t>
            </a:r>
            <a:r>
              <a:rPr lang="ja-JP" altLang="en-US" sz="3200" dirty="0" smtClean="0"/>
              <a:t>は？」と聞いた後からは「それから</a:t>
            </a:r>
            <a:r>
              <a:rPr lang="en-US" altLang="ja-JP" sz="3200" dirty="0" smtClean="0"/>
              <a:t>7</a:t>
            </a:r>
            <a:r>
              <a:rPr lang="ja-JP" altLang="en-US" sz="3200" dirty="0" smtClean="0"/>
              <a:t>引くと？」と聞く</a:t>
            </a:r>
            <a:endParaRPr lang="en-US" altLang="ja-JP" sz="3200" dirty="0"/>
          </a:p>
          <a:p>
            <a:pPr marL="0" indent="0">
              <a:buNone/>
            </a:pPr>
            <a:r>
              <a:rPr lang="ja-JP" altLang="en-US" sz="3200" u="sng" dirty="0" smtClean="0"/>
              <a:t>正答に</a:t>
            </a:r>
            <a:r>
              <a:rPr lang="en-US" altLang="ja-JP" sz="3200" u="sng" dirty="0" smtClean="0"/>
              <a:t>1</a:t>
            </a:r>
            <a:r>
              <a:rPr lang="ja-JP" altLang="en-US" sz="3200" u="sng" dirty="0" smtClean="0"/>
              <a:t>点</a:t>
            </a:r>
            <a:r>
              <a:rPr lang="ja-JP" altLang="en-US" sz="3200" dirty="0" smtClean="0"/>
              <a:t>　最初の計算に失敗した場合には打ち切り</a:t>
            </a:r>
            <a:endParaRPr lang="en-US" altLang="ja-JP" sz="3200" dirty="0" smtClean="0"/>
          </a:p>
          <a:p>
            <a:pPr marL="0" indent="0">
              <a:buNone/>
            </a:pPr>
            <a:r>
              <a:rPr kumimoji="1" lang="ja-JP" altLang="en-US" sz="3200" dirty="0" smtClean="0"/>
              <a:t>👉</a:t>
            </a:r>
            <a:r>
              <a:rPr lang="en-US" altLang="ja-JP" sz="3200" dirty="0" smtClean="0"/>
              <a:t>93</a:t>
            </a:r>
            <a:r>
              <a:rPr lang="ja-JP" altLang="en-US" sz="3200" dirty="0" smtClean="0"/>
              <a:t>以外の数字を答えた場合打ち切る　○○</a:t>
            </a:r>
            <a:r>
              <a:rPr lang="en-US" altLang="ja-JP" sz="3200" dirty="0" smtClean="0"/>
              <a:t>-7</a:t>
            </a:r>
            <a:r>
              <a:rPr lang="ja-JP" altLang="en-US" sz="3200" dirty="0" smtClean="0"/>
              <a:t>は？とは</a:t>
            </a:r>
            <a:endParaRPr lang="en-US" altLang="ja-JP" sz="3200" dirty="0" smtClean="0"/>
          </a:p>
          <a:p>
            <a:pPr marL="0" indent="0">
              <a:buNone/>
            </a:pPr>
            <a:r>
              <a:rPr lang="ja-JP" altLang="en-US" sz="3200" dirty="0"/>
              <a:t>　</a:t>
            </a:r>
            <a:r>
              <a:rPr lang="ja-JP" altLang="en-US" sz="3200" dirty="0" smtClean="0"/>
              <a:t>　聞かない</a:t>
            </a:r>
            <a:endParaRPr lang="en-US" altLang="ja-JP" sz="3200" dirty="0" smtClean="0"/>
          </a:p>
          <a:p>
            <a:pPr marL="0" indent="0">
              <a:buNone/>
            </a:pPr>
            <a:endParaRPr lang="en-US" altLang="ja-JP" sz="3200" dirty="0" smtClean="0"/>
          </a:p>
          <a:p>
            <a:pPr marL="0" indent="0">
              <a:buNone/>
            </a:pPr>
            <a:endParaRPr lang="en-US" altLang="ja-JP" dirty="0" smtClean="0"/>
          </a:p>
          <a:p>
            <a:pPr marL="0" indent="0">
              <a:buNone/>
            </a:pPr>
            <a:endParaRPr lang="en-US" altLang="ja-JP" dirty="0" smtClean="0"/>
          </a:p>
          <a:p>
            <a:pPr marL="0" indent="0">
              <a:buNone/>
            </a:pPr>
            <a:r>
              <a:rPr lang="ja-JP" altLang="en-US" dirty="0" smtClean="0"/>
              <a:t>○ひとつのことが続けられない</a:t>
            </a:r>
            <a:endParaRPr lang="en-US" altLang="ja-JP" dirty="0" smtClean="0"/>
          </a:p>
          <a:p>
            <a:pPr marL="0" indent="0">
              <a:buNone/>
            </a:pPr>
            <a:r>
              <a:rPr lang="ja-JP" altLang="en-US" dirty="0"/>
              <a:t>　</a:t>
            </a:r>
            <a:r>
              <a:rPr lang="ja-JP" altLang="en-US" dirty="0" smtClean="0"/>
              <a:t>注意力や集中力を持続させながら一定の行動を行う</a:t>
            </a:r>
            <a:endParaRPr lang="en-US" altLang="ja-JP"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0639" y="3429000"/>
            <a:ext cx="3218283" cy="21416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正方形/長方形 4"/>
          <p:cNvSpPr/>
          <p:nvPr/>
        </p:nvSpPr>
        <p:spPr>
          <a:xfrm>
            <a:off x="509452" y="4153644"/>
            <a:ext cx="6165668" cy="69233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600" b="1" dirty="0"/>
              <a:t>注意機能</a:t>
            </a:r>
            <a:endParaRPr kumimoji="1" lang="ja-JP" altLang="en-US" sz="3600" b="1" dirty="0"/>
          </a:p>
        </p:txBody>
      </p:sp>
    </p:spTree>
    <p:extLst>
      <p:ext uri="{BB962C8B-B14F-4D97-AF65-F5344CB8AC3E}">
        <p14:creationId xmlns:p14="http://schemas.microsoft.com/office/powerpoint/2010/main" val="33518502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96957" y="1198358"/>
            <a:ext cx="10775905" cy="4970735"/>
          </a:xfrm>
        </p:spPr>
        <p:txBody>
          <a:bodyPr/>
          <a:lstStyle/>
          <a:p>
            <a:pPr marL="0" indent="0">
              <a:buNone/>
            </a:pPr>
            <a:r>
              <a:rPr lang="ja-JP" altLang="en-US" sz="3200" dirty="0"/>
              <a:t>設問</a:t>
            </a:r>
            <a:r>
              <a:rPr lang="en-US" altLang="ja-JP" sz="3200" dirty="0"/>
              <a:t>6</a:t>
            </a:r>
            <a:r>
              <a:rPr lang="ja-JP" altLang="en-US" sz="3200" dirty="0"/>
              <a:t>）</a:t>
            </a:r>
            <a:r>
              <a:rPr lang="ja-JP" altLang="en-US" sz="4400" b="1" dirty="0"/>
              <a:t>「私がこれから言う数字を逆から</a:t>
            </a:r>
            <a:r>
              <a:rPr lang="ja-JP" altLang="en-US" sz="4400" b="1" dirty="0" smtClean="0"/>
              <a:t>言って</a:t>
            </a:r>
            <a:endParaRPr lang="en-US" altLang="ja-JP" sz="4400" b="1" dirty="0" smtClean="0"/>
          </a:p>
          <a:p>
            <a:pPr marL="0" indent="0">
              <a:buNone/>
            </a:pPr>
            <a:r>
              <a:rPr lang="ja-JP" altLang="en-US" sz="4400" b="1" dirty="0"/>
              <a:t>　</a:t>
            </a:r>
            <a:r>
              <a:rPr lang="ja-JP" altLang="en-US" sz="4400" b="1" dirty="0" smtClean="0"/>
              <a:t>　　　ください</a:t>
            </a:r>
            <a:r>
              <a:rPr lang="ja-JP" altLang="en-US" sz="4400" b="1" dirty="0"/>
              <a:t>」</a:t>
            </a:r>
            <a:endParaRPr lang="en-US" altLang="ja-JP" sz="4400" b="1" dirty="0"/>
          </a:p>
          <a:p>
            <a:pPr marL="0" indent="0">
              <a:buNone/>
            </a:pPr>
            <a:r>
              <a:rPr lang="ja-JP" altLang="en-US" sz="3200" dirty="0"/>
              <a:t>提示スピードは</a:t>
            </a:r>
            <a:r>
              <a:rPr lang="en-US" altLang="ja-JP" sz="3200" dirty="0"/>
              <a:t>1</a:t>
            </a:r>
            <a:r>
              <a:rPr lang="ja-JP" altLang="en-US" sz="3200" dirty="0"/>
              <a:t>秒間隔程度</a:t>
            </a:r>
            <a:endParaRPr lang="en-US" altLang="ja-JP" sz="3200" dirty="0"/>
          </a:p>
          <a:p>
            <a:pPr marL="0" indent="0">
              <a:buNone/>
            </a:pPr>
            <a:r>
              <a:rPr lang="ja-JP" altLang="en-US" sz="3200" dirty="0"/>
              <a:t>「一度</a:t>
            </a:r>
            <a:r>
              <a:rPr lang="en-US" altLang="ja-JP" sz="3200" dirty="0"/>
              <a:t>1</a:t>
            </a:r>
            <a:r>
              <a:rPr lang="ja-JP" altLang="en-US" sz="3200" dirty="0"/>
              <a:t>・</a:t>
            </a:r>
            <a:r>
              <a:rPr lang="en-US" altLang="ja-JP" sz="3200" dirty="0"/>
              <a:t>2</a:t>
            </a:r>
            <a:r>
              <a:rPr lang="ja-JP" altLang="en-US" sz="3200" dirty="0"/>
              <a:t>・</a:t>
            </a:r>
            <a:r>
              <a:rPr lang="en-US" altLang="ja-JP" sz="3200" dirty="0"/>
              <a:t>3</a:t>
            </a:r>
            <a:r>
              <a:rPr lang="ja-JP" altLang="en-US" sz="3200" dirty="0"/>
              <a:t>を逆から言うと」のように練習をしてもよい</a:t>
            </a:r>
            <a:endParaRPr lang="en-US" altLang="ja-JP" sz="3200" dirty="0"/>
          </a:p>
          <a:p>
            <a:pPr marL="0" indent="0">
              <a:buNone/>
            </a:pPr>
            <a:r>
              <a:rPr lang="ja-JP" altLang="en-US" sz="3200" u="sng" dirty="0"/>
              <a:t>正答に</a:t>
            </a:r>
            <a:r>
              <a:rPr lang="en-US" altLang="ja-JP" sz="3200" u="sng" dirty="0"/>
              <a:t>1</a:t>
            </a:r>
            <a:r>
              <a:rPr lang="ja-JP" altLang="en-US" sz="3200" u="sng" dirty="0"/>
              <a:t>点</a:t>
            </a:r>
            <a:r>
              <a:rPr lang="ja-JP" altLang="en-US" sz="3200" dirty="0"/>
              <a:t>　誤りの場合には打ち切り</a:t>
            </a:r>
          </a:p>
          <a:p>
            <a:pPr marL="0" indent="0">
              <a:buNone/>
            </a:pPr>
            <a:endParaRPr kumimoji="1" lang="en-US" altLang="ja-JP" dirty="0" smtClean="0"/>
          </a:p>
          <a:p>
            <a:pPr marL="0" indent="0">
              <a:buNone/>
            </a:pPr>
            <a:endParaRPr lang="en-US" altLang="ja-JP" dirty="0"/>
          </a:p>
          <a:p>
            <a:pPr marL="0" indent="0">
              <a:buNone/>
            </a:pPr>
            <a:endParaRPr kumimoji="1" lang="ja-JP" altLang="en-US" dirty="0"/>
          </a:p>
        </p:txBody>
      </p:sp>
      <p:sp>
        <p:nvSpPr>
          <p:cNvPr id="4" name="正方形/長方形 3"/>
          <p:cNvSpPr/>
          <p:nvPr/>
        </p:nvSpPr>
        <p:spPr>
          <a:xfrm>
            <a:off x="677550" y="4481979"/>
            <a:ext cx="6165668" cy="69233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600" b="1" dirty="0" smtClean="0"/>
              <a:t>即時記憶・注意の持続</a:t>
            </a:r>
            <a:endParaRPr kumimoji="1" lang="ja-JP" altLang="en-US" sz="3600" b="1" dirty="0"/>
          </a:p>
        </p:txBody>
      </p:sp>
    </p:spTree>
    <p:extLst>
      <p:ext uri="{BB962C8B-B14F-4D97-AF65-F5344CB8AC3E}">
        <p14:creationId xmlns:p14="http://schemas.microsoft.com/office/powerpoint/2010/main" val="3770085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2513" y="431073"/>
            <a:ext cx="11351624" cy="6139543"/>
          </a:xfrm>
        </p:spPr>
        <p:txBody>
          <a:bodyPr>
            <a:normAutofit/>
          </a:bodyPr>
          <a:lstStyle/>
          <a:p>
            <a:pPr marL="0" indent="0">
              <a:buNone/>
            </a:pPr>
            <a:r>
              <a:rPr kumimoji="1" lang="ja-JP" altLang="en-US" sz="3200" dirty="0" smtClean="0"/>
              <a:t>設問</a:t>
            </a:r>
            <a:r>
              <a:rPr kumimoji="1" lang="en-US" altLang="ja-JP" sz="3200" dirty="0" smtClean="0"/>
              <a:t>7</a:t>
            </a:r>
            <a:r>
              <a:rPr lang="ja-JP" altLang="en-US" sz="3200" dirty="0" smtClean="0"/>
              <a:t>）</a:t>
            </a:r>
            <a:r>
              <a:rPr lang="ja-JP" altLang="en-US" sz="4400" b="1" dirty="0" smtClean="0"/>
              <a:t>「先ほど覚えてもらった言葉をもう一度行ってください」</a:t>
            </a:r>
            <a:endParaRPr lang="en-US" altLang="ja-JP" sz="4400" b="1" dirty="0" smtClean="0"/>
          </a:p>
          <a:p>
            <a:pPr marL="0" indent="0">
              <a:buNone/>
            </a:pPr>
            <a:r>
              <a:rPr kumimoji="1" lang="ja-JP" altLang="en-US" sz="3200" u="sng" dirty="0"/>
              <a:t>自発的</a:t>
            </a:r>
            <a:r>
              <a:rPr kumimoji="1" lang="ja-JP" altLang="en-US" sz="3200" u="sng" dirty="0" smtClean="0"/>
              <a:t>に正答　</a:t>
            </a:r>
            <a:r>
              <a:rPr kumimoji="1" lang="en-US" altLang="ja-JP" sz="3200" u="sng" dirty="0" smtClean="0"/>
              <a:t>2</a:t>
            </a:r>
            <a:r>
              <a:rPr kumimoji="1" lang="ja-JP" altLang="en-US" sz="3200" u="sng" dirty="0" smtClean="0"/>
              <a:t>点　ヒント後正答　</a:t>
            </a:r>
            <a:r>
              <a:rPr kumimoji="1" lang="en-US" altLang="ja-JP" sz="3200" u="sng" dirty="0" smtClean="0"/>
              <a:t>1</a:t>
            </a:r>
            <a:r>
              <a:rPr kumimoji="1" lang="ja-JP" altLang="en-US" sz="3200" u="sng" dirty="0" smtClean="0"/>
              <a:t>点</a:t>
            </a:r>
            <a:endParaRPr kumimoji="1" lang="en-US" altLang="ja-JP" sz="3200" u="sng" dirty="0" smtClean="0"/>
          </a:p>
          <a:p>
            <a:pPr marL="0" indent="0">
              <a:buNone/>
            </a:pPr>
            <a:r>
              <a:rPr kumimoji="1" lang="ja-JP" altLang="en-US" sz="3200" dirty="0" smtClean="0"/>
              <a:t>👉ヒントは一つづつ提示　　</a:t>
            </a:r>
            <a:endParaRPr kumimoji="1" lang="en-US" altLang="ja-JP" sz="3200" dirty="0" smtClean="0"/>
          </a:p>
          <a:p>
            <a:pPr marL="0" indent="0">
              <a:buNone/>
            </a:pPr>
            <a:r>
              <a:rPr lang="ja-JP" altLang="en-US" sz="3200" dirty="0"/>
              <a:t>　</a:t>
            </a:r>
            <a:r>
              <a:rPr kumimoji="1" lang="ja-JP" altLang="en-US" sz="3200" dirty="0" smtClean="0"/>
              <a:t>「桜」が出てきた場合には「動物もありましたね」とヒントを与え反応を待つ</a:t>
            </a:r>
            <a:endParaRPr kumimoji="1" lang="en-US" altLang="ja-JP" sz="3200" dirty="0" smtClean="0"/>
          </a:p>
          <a:p>
            <a:pPr marL="0" indent="0">
              <a:buNone/>
            </a:pPr>
            <a:r>
              <a:rPr lang="ja-JP" altLang="en-US" sz="3200" dirty="0"/>
              <a:t>　</a:t>
            </a:r>
            <a:r>
              <a:rPr lang="ja-JP" altLang="en-US" sz="3200" dirty="0" smtClean="0"/>
              <a:t>反応が得られない場合にも少し時間を与える</a:t>
            </a:r>
            <a:endParaRPr lang="en-US" altLang="ja-JP" sz="3200" dirty="0" smtClean="0"/>
          </a:p>
          <a:p>
            <a:pPr marL="0" indent="0">
              <a:buNone/>
            </a:pPr>
            <a:endParaRPr kumimoji="1" lang="en-US" altLang="ja-JP" dirty="0" smtClean="0"/>
          </a:p>
          <a:p>
            <a:pPr marL="0" indent="0">
              <a:buNone/>
            </a:pPr>
            <a:endParaRPr lang="en-US" altLang="ja-JP" dirty="0"/>
          </a:p>
          <a:p>
            <a:pPr marL="0" indent="0">
              <a:buNone/>
            </a:pPr>
            <a:r>
              <a:rPr kumimoji="1" lang="ja-JP" altLang="en-US" dirty="0" smtClean="0"/>
              <a:t>○数分の記憶</a:t>
            </a:r>
            <a:endParaRPr kumimoji="1" lang="en-US" altLang="ja-JP" dirty="0" smtClean="0"/>
          </a:p>
          <a:p>
            <a:pPr marL="0" indent="0">
              <a:buNone/>
            </a:pPr>
            <a:r>
              <a:rPr kumimoji="1" lang="ja-JP" altLang="en-US" dirty="0" smtClean="0"/>
              <a:t>　</a:t>
            </a:r>
            <a:endParaRPr kumimoji="1" lang="en-US" altLang="ja-JP"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90747" y="3632788"/>
            <a:ext cx="794084" cy="797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正方形/長方形 3"/>
          <p:cNvSpPr/>
          <p:nvPr/>
        </p:nvSpPr>
        <p:spPr>
          <a:xfrm>
            <a:off x="638448" y="4527466"/>
            <a:ext cx="6165668" cy="69233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600" b="1" dirty="0"/>
              <a:t>近時記憶</a:t>
            </a:r>
            <a:endParaRPr kumimoji="1" lang="ja-JP" altLang="en-US" sz="3600" b="1" dirty="0"/>
          </a:p>
        </p:txBody>
      </p:sp>
    </p:spTree>
    <p:extLst>
      <p:ext uri="{BB962C8B-B14F-4D97-AF65-F5344CB8AC3E}">
        <p14:creationId xmlns:p14="http://schemas.microsoft.com/office/powerpoint/2010/main" val="2294647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TotalTime>
  <Words>556</Words>
  <Application>Microsoft Office PowerPoint</Application>
  <PresentationFormat>ユーザー設定</PresentationFormat>
  <Paragraphs>108</Paragraphs>
  <Slides>14</Slides>
  <Notes>3</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改訂　長谷川式簡易知能評価スケール</vt:lpstr>
      <vt:lpstr>①数々の認知機能評価</vt:lpstr>
      <vt:lpstr>②HDS-R（改訂　長谷川式簡易評価スケール） 　使用目的と特徴</vt:lpstr>
      <vt:lpstr>検査内容と質問方法、採点方法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③導入についての注意</vt:lpstr>
      <vt:lpstr>④判定基準</vt:lpstr>
      <vt:lpstr>⑤実際にやってみましょう！！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正しい長谷川テストのやり方</dc:title>
  <dc:creator>中村 法央</dc:creator>
  <cp:lastModifiedBy>T128</cp:lastModifiedBy>
  <cp:revision>28</cp:revision>
  <cp:lastPrinted>2019-08-16T10:59:56Z</cp:lastPrinted>
  <dcterms:created xsi:type="dcterms:W3CDTF">2019-08-08T10:01:38Z</dcterms:created>
  <dcterms:modified xsi:type="dcterms:W3CDTF">2019-08-29T00:07:06Z</dcterms:modified>
</cp:coreProperties>
</file>