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69" r:id="rId16"/>
    <p:sldId id="271" r:id="rId17"/>
    <p:sldId id="277" r:id="rId18"/>
    <p:sldId id="273" r:id="rId19"/>
    <p:sldId id="272" r:id="rId20"/>
    <p:sldId id="278" r:id="rId21"/>
    <p:sldId id="274" r:id="rId22"/>
    <p:sldId id="279" r:id="rId23"/>
  </p:sldIdLst>
  <p:sldSz cx="9144000" cy="6858000" type="screen4x3"/>
  <p:notesSz cx="674211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94"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D6775C34-AF2D-4E07-AA5B-EC4E4FA1A53D}" type="datetimeFigureOut">
              <a:rPr kumimoji="1" lang="ja-JP" altLang="en-US" smtClean="0"/>
              <a:t>2019/8/30</a:t>
            </a:fld>
            <a:endParaRPr kumimoji="1" lang="ja-JP" altLang="en-US"/>
          </a:p>
        </p:txBody>
      </p:sp>
      <p:sp>
        <p:nvSpPr>
          <p:cNvPr id="4" name="スライド イメージ プレースホルダー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D2682A0E-4AD2-4C8C-9BBE-30BBEE05AD68}" type="slidenum">
              <a:rPr kumimoji="1" lang="ja-JP" altLang="en-US" smtClean="0"/>
              <a:t>‹#›</a:t>
            </a:fld>
            <a:endParaRPr kumimoji="1" lang="ja-JP" altLang="en-US"/>
          </a:p>
        </p:txBody>
      </p:sp>
    </p:spTree>
    <p:extLst>
      <p:ext uri="{BB962C8B-B14F-4D97-AF65-F5344CB8AC3E}">
        <p14:creationId xmlns:p14="http://schemas.microsoft.com/office/powerpoint/2010/main" val="34806734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682A0E-4AD2-4C8C-9BBE-30BBEE05AD68}" type="slidenum">
              <a:rPr kumimoji="1" lang="ja-JP" altLang="en-US" smtClean="0"/>
              <a:t>3</a:t>
            </a:fld>
            <a:endParaRPr kumimoji="1" lang="ja-JP" altLang="en-US"/>
          </a:p>
        </p:txBody>
      </p:sp>
    </p:spTree>
    <p:extLst>
      <p:ext uri="{BB962C8B-B14F-4D97-AF65-F5344CB8AC3E}">
        <p14:creationId xmlns:p14="http://schemas.microsoft.com/office/powerpoint/2010/main" val="166663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305243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140944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250716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404191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3675487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285162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292628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190602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52968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2412890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CA71E6-CEFA-4890-BC2D-978B77F56F00}" type="datetimeFigureOut">
              <a:rPr kumimoji="1" lang="ja-JP" altLang="en-US" smtClean="0"/>
              <a:t>2019/8/30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123197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A71E6-CEFA-4890-BC2D-978B77F56F00}" type="datetimeFigureOut">
              <a:rPr kumimoji="1" lang="ja-JP" altLang="en-US" smtClean="0"/>
              <a:t>2019/8/30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A5008-69CF-499C-BF95-CF31F85A8D67}" type="slidenum">
              <a:rPr kumimoji="1" lang="ja-JP" altLang="en-US" smtClean="0"/>
              <a:t>‹#›</a:t>
            </a:fld>
            <a:endParaRPr kumimoji="1" lang="ja-JP" altLang="en-US"/>
          </a:p>
        </p:txBody>
      </p:sp>
    </p:spTree>
    <p:extLst>
      <p:ext uri="{BB962C8B-B14F-4D97-AF65-F5344CB8AC3E}">
        <p14:creationId xmlns:p14="http://schemas.microsoft.com/office/powerpoint/2010/main" val="1909429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1124744"/>
            <a:ext cx="8640960" cy="4392488"/>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l"/>
            <a:r>
              <a:rPr kumimoji="1" lang="ja-JP" altLang="en-US" dirty="0"/>
              <a:t>　　</a:t>
            </a:r>
            <a:br>
              <a:rPr kumimoji="1" lang="en-US" altLang="ja-JP" dirty="0"/>
            </a:br>
            <a:r>
              <a:rPr lang="ja-JP" altLang="en-US" dirty="0"/>
              <a:t>　　　</a:t>
            </a:r>
            <a:br>
              <a:rPr lang="en-US" altLang="ja-JP" dirty="0"/>
            </a:br>
            <a:r>
              <a:rPr lang="ja-JP" altLang="en-US" dirty="0"/>
              <a:t>　　第２回関東地協認知症交流集会</a:t>
            </a:r>
            <a:br>
              <a:rPr lang="en-US" altLang="ja-JP" dirty="0"/>
            </a:br>
            <a:r>
              <a:rPr lang="ja-JP" altLang="en-US" dirty="0"/>
              <a:t>　　　　　２０１９年８月</a:t>
            </a:r>
            <a:r>
              <a:rPr lang="en-US" altLang="ja-JP" dirty="0"/>
              <a:t>31</a:t>
            </a:r>
            <a:r>
              <a:rPr lang="ja-JP" altLang="en-US" dirty="0"/>
              <a:t>日ＩＮ東京</a:t>
            </a:r>
            <a:br>
              <a:rPr lang="en-US" altLang="ja-JP" dirty="0"/>
            </a:br>
            <a:r>
              <a:rPr lang="en-US" altLang="ja-JP" dirty="0"/>
              <a:t>        </a:t>
            </a:r>
            <a:r>
              <a:rPr lang="ja-JP" altLang="en-US" dirty="0"/>
              <a:t>「</a:t>
            </a:r>
            <a:r>
              <a:rPr kumimoji="1" lang="ja-JP" altLang="en-US" dirty="0"/>
              <a:t>認知症に関わるこの間の情勢」</a:t>
            </a:r>
            <a:br>
              <a:rPr kumimoji="1" lang="en-US" altLang="ja-JP" dirty="0"/>
            </a:br>
            <a:r>
              <a:rPr lang="ja-JP" altLang="en-US" dirty="0"/>
              <a:t>　　 </a:t>
            </a:r>
            <a:r>
              <a:rPr kumimoji="1" lang="en-US" altLang="ja-JP" sz="3200" dirty="0"/>
              <a:t>1</a:t>
            </a:r>
            <a:r>
              <a:rPr kumimoji="1" lang="ja-JP" altLang="en-US" sz="3200" dirty="0"/>
              <a:t>）認知症大綱とＷＨＯの指針</a:t>
            </a:r>
            <a:br>
              <a:rPr kumimoji="1" lang="en-US" altLang="ja-JP" sz="3200" dirty="0"/>
            </a:br>
            <a:r>
              <a:rPr lang="ja-JP" altLang="en-US" sz="3200" dirty="0"/>
              <a:t>　 　   </a:t>
            </a:r>
            <a:r>
              <a:rPr lang="en-US" altLang="ja-JP" sz="3200" dirty="0"/>
              <a:t>2</a:t>
            </a:r>
            <a:r>
              <a:rPr lang="ja-JP" altLang="en-US" sz="3200" dirty="0"/>
              <a:t>）東京都認知症施策から認知症検診開始</a:t>
            </a:r>
            <a:br>
              <a:rPr lang="en-US" altLang="ja-JP" sz="3200" dirty="0"/>
            </a:br>
            <a:r>
              <a:rPr lang="ja-JP" altLang="en-US" sz="3200" dirty="0"/>
              <a:t>　 　   </a:t>
            </a:r>
            <a:r>
              <a:rPr lang="en-US" altLang="ja-JP" sz="3200" dirty="0"/>
              <a:t>3</a:t>
            </a:r>
            <a:r>
              <a:rPr lang="ja-JP" altLang="en-US" sz="3200" dirty="0"/>
              <a:t>）横浜市のおける認知症検診の取り組み</a:t>
            </a:r>
            <a:br>
              <a:rPr lang="en-US" altLang="ja-JP" sz="3200" dirty="0"/>
            </a:br>
            <a:r>
              <a:rPr lang="ja-JP" altLang="en-US" sz="3200" dirty="0"/>
              <a:t>　　　　　　　　　　   </a:t>
            </a:r>
            <a:r>
              <a:rPr lang="ja-JP" altLang="en-US" sz="2800" dirty="0"/>
              <a:t>関東地協認知症懇話会</a:t>
            </a:r>
            <a:br>
              <a:rPr lang="ja-JP" altLang="en-US" sz="2800" dirty="0"/>
            </a:br>
            <a:br>
              <a:rPr lang="ja-JP" altLang="en-US" sz="3200" dirty="0"/>
            </a:br>
            <a:br>
              <a:rPr lang="en-US" altLang="ja-JP" sz="3200" dirty="0"/>
            </a:br>
            <a:endParaRPr kumimoji="1" lang="ja-JP" altLang="en-US" sz="3200" dirty="0"/>
          </a:p>
        </p:txBody>
      </p:sp>
    </p:spTree>
    <p:extLst>
      <p:ext uri="{BB962C8B-B14F-4D97-AF65-F5344CB8AC3E}">
        <p14:creationId xmlns:p14="http://schemas.microsoft.com/office/powerpoint/2010/main" val="594510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322" y="0"/>
            <a:ext cx="9144000" cy="620688"/>
          </a:xfrm>
        </p:spPr>
        <p:style>
          <a:lnRef idx="1">
            <a:schemeClr val="accent5"/>
          </a:lnRef>
          <a:fillRef idx="2">
            <a:schemeClr val="accent5"/>
          </a:fillRef>
          <a:effectRef idx="1">
            <a:schemeClr val="accent5"/>
          </a:effectRef>
          <a:fontRef idx="minor">
            <a:schemeClr val="dk1"/>
          </a:fontRef>
        </p:style>
        <p:txBody>
          <a:bodyPr>
            <a:normAutofit/>
          </a:bodyPr>
          <a:lstStyle/>
          <a:p>
            <a:r>
              <a:rPr kumimoji="1" lang="ja-JP" altLang="en-US" sz="2800" dirty="0"/>
              <a:t>認知症予防　ＷＨＯが</a:t>
            </a:r>
            <a:r>
              <a:rPr kumimoji="1" lang="ja-JP" altLang="en-US" sz="2800"/>
              <a:t>発指針　毎日新聞　</a:t>
            </a:r>
            <a:r>
              <a:rPr kumimoji="1" lang="en-US" altLang="ja-JP" sz="2800" dirty="0"/>
              <a:t>2019/6/21</a:t>
            </a:r>
            <a:endParaRPr kumimoji="1" lang="ja-JP" altLang="en-US" sz="28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194" t="21821" r="6746" b="12652"/>
          <a:stretch/>
        </p:blipFill>
        <p:spPr bwMode="auto">
          <a:xfrm>
            <a:off x="0" y="620688"/>
            <a:ext cx="9144000"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a:off x="8388424" y="2348880"/>
            <a:ext cx="72008" cy="199452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直線コネクタ 10"/>
          <p:cNvCxnSpPr/>
          <p:nvPr/>
        </p:nvCxnSpPr>
        <p:spPr>
          <a:xfrm>
            <a:off x="8028384" y="908720"/>
            <a:ext cx="216024" cy="343468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直線コネクタ 11"/>
          <p:cNvCxnSpPr/>
          <p:nvPr/>
        </p:nvCxnSpPr>
        <p:spPr>
          <a:xfrm>
            <a:off x="7812360" y="908720"/>
            <a:ext cx="216024" cy="343468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5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620688"/>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kumimoji="1" lang="ja-JP" altLang="en-US" dirty="0"/>
              <a:t>ＷＨＯ認知症予防指針のポイント</a:t>
            </a:r>
          </a:p>
        </p:txBody>
      </p:sp>
      <p:graphicFrame>
        <p:nvGraphicFramePr>
          <p:cNvPr id="4" name="表 3"/>
          <p:cNvGraphicFramePr>
            <a:graphicFrameLocks noGrp="1"/>
          </p:cNvGraphicFramePr>
          <p:nvPr>
            <p:extLst>
              <p:ext uri="{D42A27DB-BD31-4B8C-83A1-F6EECF244321}">
                <p14:modId xmlns:p14="http://schemas.microsoft.com/office/powerpoint/2010/main" val="3287211911"/>
              </p:ext>
            </p:extLst>
          </p:nvPr>
        </p:nvGraphicFramePr>
        <p:xfrm>
          <a:off x="5436096" y="1700808"/>
          <a:ext cx="3528392" cy="1828800"/>
        </p:xfrm>
        <a:graphic>
          <a:graphicData uri="http://schemas.openxmlformats.org/drawingml/2006/table">
            <a:tbl>
              <a:tblPr firstRow="1" bandRow="1">
                <a:tableStyleId>{7DF18680-E054-41AD-8BC1-D1AEF772440D}</a:tableStyleId>
              </a:tblPr>
              <a:tblGrid>
                <a:gridCol w="180020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370840">
                <a:tc>
                  <a:txBody>
                    <a:bodyPr/>
                    <a:lstStyle/>
                    <a:p>
                      <a:r>
                        <a:rPr kumimoji="1" lang="ja-JP" altLang="en-US" sz="2400" dirty="0">
                          <a:solidFill>
                            <a:schemeClr val="tx1"/>
                          </a:solidFill>
                        </a:rPr>
                        <a:t>　</a:t>
                      </a:r>
                      <a:r>
                        <a:rPr kumimoji="1" lang="en-US" altLang="ja-JP" sz="2400" dirty="0">
                          <a:solidFill>
                            <a:schemeClr val="tx1"/>
                          </a:solidFill>
                        </a:rPr>
                        <a:t>75</a:t>
                      </a:r>
                      <a:r>
                        <a:rPr kumimoji="1" lang="ja-JP" altLang="en-US" sz="2400" dirty="0">
                          <a:solidFill>
                            <a:schemeClr val="tx1"/>
                          </a:solidFill>
                        </a:rPr>
                        <a:t>～</a:t>
                      </a:r>
                      <a:r>
                        <a:rPr kumimoji="1" lang="en-US" altLang="ja-JP" sz="2400" dirty="0">
                          <a:solidFill>
                            <a:schemeClr val="tx1"/>
                          </a:solidFill>
                        </a:rPr>
                        <a:t>79</a:t>
                      </a:r>
                      <a:r>
                        <a:rPr kumimoji="1" lang="ja-JP" altLang="en-US" sz="2400" dirty="0">
                          <a:solidFill>
                            <a:schemeClr val="tx1"/>
                          </a:solidFill>
                        </a:rPr>
                        <a:t>歳</a:t>
                      </a:r>
                    </a:p>
                  </a:txBody>
                  <a:tcPr/>
                </a:tc>
                <a:tc>
                  <a:txBody>
                    <a:bodyPr/>
                    <a:lstStyle/>
                    <a:p>
                      <a:r>
                        <a:rPr kumimoji="1" lang="ja-JP" altLang="en-US" sz="2400" dirty="0"/>
                        <a:t>　　</a:t>
                      </a:r>
                      <a:r>
                        <a:rPr kumimoji="1" lang="ja-JP" altLang="en-US" sz="2400" dirty="0">
                          <a:solidFill>
                            <a:schemeClr val="tx1"/>
                          </a:solidFill>
                        </a:rPr>
                        <a:t>１０％</a:t>
                      </a:r>
                    </a:p>
                  </a:txBody>
                  <a:tcPr/>
                </a:tc>
                <a:extLst>
                  <a:ext uri="{0D108BD9-81ED-4DB2-BD59-A6C34878D82A}">
                    <a16:rowId xmlns:a16="http://schemas.microsoft.com/office/drawing/2014/main" val="10000"/>
                  </a:ext>
                </a:extLst>
              </a:tr>
              <a:tr h="349240">
                <a:tc>
                  <a:txBody>
                    <a:bodyPr/>
                    <a:lstStyle/>
                    <a:p>
                      <a:r>
                        <a:rPr kumimoji="1" lang="ja-JP" altLang="en-US" sz="2400" dirty="0"/>
                        <a:t>　</a:t>
                      </a:r>
                      <a:r>
                        <a:rPr kumimoji="1" lang="en-US" altLang="ja-JP" sz="2400" dirty="0"/>
                        <a:t>80</a:t>
                      </a:r>
                      <a:r>
                        <a:rPr kumimoji="1" lang="ja-JP" altLang="en-US" sz="2400" dirty="0"/>
                        <a:t>～</a:t>
                      </a:r>
                      <a:r>
                        <a:rPr kumimoji="1" lang="en-US" altLang="ja-JP" sz="2400" dirty="0"/>
                        <a:t>84</a:t>
                      </a:r>
                      <a:r>
                        <a:rPr kumimoji="1" lang="ja-JP" altLang="en-US" sz="2400" dirty="0"/>
                        <a:t>歳</a:t>
                      </a:r>
                    </a:p>
                  </a:txBody>
                  <a:tcPr/>
                </a:tc>
                <a:tc>
                  <a:txBody>
                    <a:bodyPr/>
                    <a:lstStyle/>
                    <a:p>
                      <a:r>
                        <a:rPr kumimoji="1" lang="ja-JP" altLang="en-US" sz="2400" dirty="0"/>
                        <a:t>　　２２％</a:t>
                      </a:r>
                    </a:p>
                  </a:txBody>
                  <a:tcPr/>
                </a:tc>
                <a:extLst>
                  <a:ext uri="{0D108BD9-81ED-4DB2-BD59-A6C34878D82A}">
                    <a16:rowId xmlns:a16="http://schemas.microsoft.com/office/drawing/2014/main" val="10001"/>
                  </a:ext>
                </a:extLst>
              </a:tr>
              <a:tr h="370840">
                <a:tc>
                  <a:txBody>
                    <a:bodyPr/>
                    <a:lstStyle/>
                    <a:p>
                      <a:r>
                        <a:rPr kumimoji="1" lang="ja-JP" altLang="en-US" sz="2400" dirty="0"/>
                        <a:t>　</a:t>
                      </a:r>
                      <a:r>
                        <a:rPr kumimoji="1" lang="en-US" altLang="ja-JP" sz="2400" dirty="0"/>
                        <a:t>85</a:t>
                      </a:r>
                      <a:r>
                        <a:rPr kumimoji="1" lang="ja-JP" altLang="en-US" sz="2400" dirty="0"/>
                        <a:t>～</a:t>
                      </a:r>
                      <a:r>
                        <a:rPr kumimoji="1" lang="en-US" altLang="ja-JP" sz="2400" dirty="0"/>
                        <a:t>89</a:t>
                      </a:r>
                      <a:r>
                        <a:rPr kumimoji="1" lang="ja-JP" altLang="en-US" sz="2400" dirty="0"/>
                        <a:t>歳</a:t>
                      </a:r>
                    </a:p>
                  </a:txBody>
                  <a:tcPr/>
                </a:tc>
                <a:tc>
                  <a:txBody>
                    <a:bodyPr/>
                    <a:lstStyle/>
                    <a:p>
                      <a:r>
                        <a:rPr kumimoji="1" lang="ja-JP" altLang="en-US" sz="2400" dirty="0"/>
                        <a:t>　　４４％</a:t>
                      </a:r>
                    </a:p>
                  </a:txBody>
                  <a:tcPr/>
                </a:tc>
                <a:extLst>
                  <a:ext uri="{0D108BD9-81ED-4DB2-BD59-A6C34878D82A}">
                    <a16:rowId xmlns:a16="http://schemas.microsoft.com/office/drawing/2014/main" val="10002"/>
                  </a:ext>
                </a:extLst>
              </a:tr>
              <a:tr h="370840">
                <a:tc>
                  <a:txBody>
                    <a:bodyPr/>
                    <a:lstStyle/>
                    <a:p>
                      <a:r>
                        <a:rPr kumimoji="1" lang="ja-JP" altLang="en-US" sz="2400" dirty="0"/>
                        <a:t>　</a:t>
                      </a:r>
                      <a:r>
                        <a:rPr kumimoji="1" lang="en-US" altLang="ja-JP" sz="2400" dirty="0"/>
                        <a:t>90</a:t>
                      </a:r>
                      <a:r>
                        <a:rPr kumimoji="1" lang="ja-JP" altLang="en-US" sz="2400" dirty="0"/>
                        <a:t>歳以上</a:t>
                      </a:r>
                    </a:p>
                  </a:txBody>
                  <a:tcPr/>
                </a:tc>
                <a:tc>
                  <a:txBody>
                    <a:bodyPr/>
                    <a:lstStyle/>
                    <a:p>
                      <a:r>
                        <a:rPr kumimoji="1" lang="ja-JP" altLang="en-US" sz="2400" dirty="0"/>
                        <a:t>　　６４％</a:t>
                      </a:r>
                    </a:p>
                  </a:txBody>
                  <a:tcPr/>
                </a:tc>
                <a:extLst>
                  <a:ext uri="{0D108BD9-81ED-4DB2-BD59-A6C34878D82A}">
                    <a16:rowId xmlns:a16="http://schemas.microsoft.com/office/drawing/2014/main" val="10003"/>
                  </a:ext>
                </a:extLst>
              </a:tr>
            </a:tbl>
          </a:graphicData>
        </a:graphic>
      </p:graphicFrame>
      <p:sp>
        <p:nvSpPr>
          <p:cNvPr id="5" name="テキスト ボックス 4"/>
          <p:cNvSpPr txBox="1"/>
          <p:nvPr/>
        </p:nvSpPr>
        <p:spPr>
          <a:xfrm>
            <a:off x="5580112" y="1193914"/>
            <a:ext cx="2954655" cy="461665"/>
          </a:xfrm>
          <a:prstGeom prst="rect">
            <a:avLst/>
          </a:prstGeom>
          <a:noFill/>
        </p:spPr>
        <p:txBody>
          <a:bodyPr wrap="none" rtlCol="0">
            <a:spAutoFit/>
          </a:bodyPr>
          <a:lstStyle/>
          <a:p>
            <a:r>
              <a:rPr kumimoji="1" lang="ja-JP" altLang="en-US" sz="2400" dirty="0"/>
              <a:t>年齢別認知症の割合</a:t>
            </a:r>
          </a:p>
        </p:txBody>
      </p:sp>
      <p:sp>
        <p:nvSpPr>
          <p:cNvPr id="6" name="テキスト ボックス 5"/>
          <p:cNvSpPr txBox="1"/>
          <p:nvPr/>
        </p:nvSpPr>
        <p:spPr>
          <a:xfrm>
            <a:off x="5143293" y="4365104"/>
            <a:ext cx="3828292"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sz="2400" dirty="0"/>
              <a:t>ＭＣＩ（軽度には認知障害）に</a:t>
            </a:r>
            <a:endParaRPr kumimoji="1" lang="en-US" altLang="ja-JP" sz="2400" dirty="0"/>
          </a:p>
          <a:p>
            <a:r>
              <a:rPr kumimoji="1" lang="ja-JP" altLang="en-US" sz="2400" dirty="0"/>
              <a:t>は</a:t>
            </a:r>
            <a:r>
              <a:rPr lang="ja-JP" altLang="en-US" sz="2400" dirty="0"/>
              <a:t>激しい運動は避けるべき</a:t>
            </a:r>
            <a:endParaRPr kumimoji="1" lang="ja-JP" altLang="en-US" sz="2400" dirty="0"/>
          </a:p>
        </p:txBody>
      </p:sp>
      <p:sp>
        <p:nvSpPr>
          <p:cNvPr id="3" name="コンテンツ プレースホルダー 2"/>
          <p:cNvSpPr>
            <a:spLocks noGrp="1"/>
          </p:cNvSpPr>
          <p:nvPr>
            <p:ph idx="1"/>
          </p:nvPr>
        </p:nvSpPr>
        <p:spPr>
          <a:xfrm>
            <a:off x="899592" y="692696"/>
            <a:ext cx="4114800" cy="6093296"/>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0" indent="0">
              <a:buNone/>
            </a:pPr>
            <a:r>
              <a:rPr kumimoji="1" lang="ja-JP" altLang="en-US" sz="2400" dirty="0"/>
              <a:t>強く推奨</a:t>
            </a:r>
            <a:endParaRPr kumimoji="1" lang="en-US" altLang="ja-JP" sz="2400" dirty="0"/>
          </a:p>
          <a:p>
            <a:pPr marL="0" indent="0">
              <a:buNone/>
            </a:pPr>
            <a:r>
              <a:rPr lang="ja-JP" altLang="en-US" sz="2400" dirty="0"/>
              <a:t>・運動（軽度の認知症の人は条件付き）</a:t>
            </a:r>
            <a:endParaRPr lang="en-US" altLang="ja-JP" sz="2400" dirty="0"/>
          </a:p>
          <a:p>
            <a:pPr marL="0" indent="0">
              <a:buNone/>
            </a:pPr>
            <a:r>
              <a:rPr kumimoji="1" lang="ja-JP" altLang="en-US" sz="2400" dirty="0"/>
              <a:t>・禁煙</a:t>
            </a:r>
            <a:endParaRPr kumimoji="1" lang="en-US" altLang="ja-JP" sz="2400" dirty="0"/>
          </a:p>
          <a:p>
            <a:pPr marL="0" indent="0">
              <a:buNone/>
            </a:pPr>
            <a:r>
              <a:rPr lang="ja-JP" altLang="en-US" sz="2400" dirty="0"/>
              <a:t>・高血圧の治療</a:t>
            </a:r>
            <a:endParaRPr lang="en-US" altLang="ja-JP" sz="2400" dirty="0"/>
          </a:p>
          <a:p>
            <a:pPr marL="0" indent="0">
              <a:buNone/>
            </a:pPr>
            <a:r>
              <a:rPr kumimoji="1" lang="ja-JP" altLang="en-US" sz="2400" dirty="0"/>
              <a:t>・糖尿病の治療</a:t>
            </a:r>
            <a:endParaRPr kumimoji="1" lang="en-US" altLang="ja-JP" sz="2400" dirty="0"/>
          </a:p>
          <a:p>
            <a:pPr marL="0" indent="0">
              <a:buNone/>
            </a:pPr>
            <a:r>
              <a:rPr lang="ja-JP" altLang="en-US" sz="2400" dirty="0"/>
              <a:t>条件付き（弱い）推奨</a:t>
            </a:r>
            <a:endParaRPr lang="en-US" altLang="ja-JP" sz="2400" dirty="0"/>
          </a:p>
          <a:p>
            <a:pPr marL="0" indent="0">
              <a:buNone/>
            </a:pPr>
            <a:r>
              <a:rPr kumimoji="1" lang="ja-JP" altLang="en-US" sz="2400" dirty="0"/>
              <a:t>・健康でバランスのとれた食事</a:t>
            </a:r>
            <a:endParaRPr kumimoji="1" lang="en-US" altLang="ja-JP" sz="2400" dirty="0"/>
          </a:p>
          <a:p>
            <a:pPr marL="0" indent="0">
              <a:buNone/>
            </a:pPr>
            <a:r>
              <a:rPr lang="ja-JP" altLang="en-US" sz="2400" dirty="0"/>
              <a:t>・過度な飲酒の抑制</a:t>
            </a:r>
            <a:endParaRPr lang="en-US" altLang="ja-JP" sz="2400" dirty="0"/>
          </a:p>
          <a:p>
            <a:pPr marL="0" indent="0">
              <a:buNone/>
            </a:pPr>
            <a:r>
              <a:rPr kumimoji="1" lang="ja-JP" altLang="en-US" sz="2400" dirty="0"/>
              <a:t>・認知機能トレーニング</a:t>
            </a:r>
            <a:endParaRPr kumimoji="1" lang="en-US" altLang="ja-JP" sz="2400" dirty="0"/>
          </a:p>
          <a:p>
            <a:pPr marL="0" indent="0">
              <a:buNone/>
            </a:pPr>
            <a:r>
              <a:rPr lang="ja-JP" altLang="en-US" sz="2400" dirty="0"/>
              <a:t>・体重の減量</a:t>
            </a:r>
            <a:endParaRPr lang="en-US" altLang="ja-JP" sz="2400" dirty="0"/>
          </a:p>
          <a:p>
            <a:pPr marL="0" indent="0">
              <a:buNone/>
            </a:pPr>
            <a:r>
              <a:rPr kumimoji="1" lang="ja-JP" altLang="en-US" sz="2400" dirty="0"/>
              <a:t>・高脂血症の治療</a:t>
            </a:r>
            <a:endParaRPr kumimoji="1" lang="en-US" altLang="ja-JP" sz="2400" dirty="0"/>
          </a:p>
          <a:p>
            <a:pPr marL="0" indent="0">
              <a:buNone/>
            </a:pPr>
            <a:r>
              <a:rPr lang="ja-JP" altLang="en-US" sz="2400" dirty="0"/>
              <a:t>推進は必要</a:t>
            </a:r>
            <a:endParaRPr lang="en-US" altLang="ja-JP" sz="2400" dirty="0"/>
          </a:p>
          <a:p>
            <a:pPr marL="0" indent="0">
              <a:buNone/>
            </a:pPr>
            <a:r>
              <a:rPr kumimoji="1" lang="ja-JP" altLang="en-US" sz="2400" dirty="0"/>
              <a:t>・社会参加</a:t>
            </a:r>
            <a:endParaRPr kumimoji="1" lang="en-US" altLang="ja-JP" sz="2400" dirty="0"/>
          </a:p>
          <a:p>
            <a:pPr marL="0" indent="0">
              <a:buNone/>
            </a:pPr>
            <a:r>
              <a:rPr lang="ja-JP" altLang="en-US" sz="2400" dirty="0"/>
              <a:t>治療などは必要</a:t>
            </a:r>
            <a:endParaRPr lang="en-US" altLang="ja-JP" sz="2400" dirty="0"/>
          </a:p>
          <a:p>
            <a:pPr marL="0" indent="0">
              <a:buNone/>
            </a:pPr>
            <a:r>
              <a:rPr kumimoji="1" lang="ja-JP" altLang="en-US" sz="2400" dirty="0"/>
              <a:t>・うつ</a:t>
            </a:r>
            <a:endParaRPr kumimoji="1" lang="en-US" altLang="ja-JP" sz="2400" dirty="0"/>
          </a:p>
          <a:p>
            <a:pPr marL="0" indent="0">
              <a:buNone/>
            </a:pPr>
            <a:r>
              <a:rPr lang="ja-JP" altLang="en-US" sz="2400" dirty="0"/>
              <a:t>・難聴</a:t>
            </a:r>
            <a:endParaRPr kumimoji="1" lang="ja-JP" altLang="en-US" sz="2400" dirty="0"/>
          </a:p>
        </p:txBody>
      </p:sp>
      <p:sp>
        <p:nvSpPr>
          <p:cNvPr id="7" name="正方形/長方形 6"/>
          <p:cNvSpPr/>
          <p:nvPr/>
        </p:nvSpPr>
        <p:spPr>
          <a:xfrm>
            <a:off x="267535" y="692696"/>
            <a:ext cx="648072" cy="60904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dirty="0"/>
              <a:t>Ｗ</a:t>
            </a:r>
            <a:endParaRPr kumimoji="1" lang="en-US" altLang="ja-JP" sz="2400" dirty="0"/>
          </a:p>
          <a:p>
            <a:pPr algn="ctr"/>
            <a:r>
              <a:rPr lang="ja-JP" altLang="en-US" sz="2400" dirty="0"/>
              <a:t>Ｈ</a:t>
            </a:r>
            <a:endParaRPr lang="en-US" altLang="ja-JP" sz="2400" dirty="0"/>
          </a:p>
          <a:p>
            <a:pPr algn="ctr"/>
            <a:r>
              <a:rPr kumimoji="1" lang="ja-JP" altLang="en-US" sz="2400" dirty="0"/>
              <a:t>Ｏ</a:t>
            </a:r>
            <a:endParaRPr kumimoji="1" lang="en-US" altLang="ja-JP" sz="2400" dirty="0"/>
          </a:p>
          <a:p>
            <a:pPr algn="ctr"/>
            <a:r>
              <a:rPr lang="ja-JP" altLang="en-US" sz="2400" dirty="0"/>
              <a:t>認</a:t>
            </a:r>
            <a:endParaRPr lang="en-US" altLang="ja-JP" sz="2400" dirty="0"/>
          </a:p>
          <a:p>
            <a:pPr algn="ctr"/>
            <a:r>
              <a:rPr lang="ja-JP" altLang="en-US" sz="2400" dirty="0"/>
              <a:t>知</a:t>
            </a:r>
            <a:endParaRPr lang="en-US" altLang="ja-JP" sz="2400" dirty="0"/>
          </a:p>
          <a:p>
            <a:pPr algn="ctr"/>
            <a:r>
              <a:rPr kumimoji="1" lang="ja-JP" altLang="en-US" sz="2400" dirty="0"/>
              <a:t>症</a:t>
            </a:r>
            <a:endParaRPr kumimoji="1" lang="en-US" altLang="ja-JP" sz="2400" dirty="0"/>
          </a:p>
          <a:p>
            <a:pPr algn="ctr"/>
            <a:r>
              <a:rPr lang="ja-JP" altLang="en-US" sz="2400" dirty="0"/>
              <a:t>予</a:t>
            </a:r>
            <a:endParaRPr lang="en-US" altLang="ja-JP" sz="2400" dirty="0"/>
          </a:p>
          <a:p>
            <a:pPr algn="ctr"/>
            <a:r>
              <a:rPr lang="ja-JP" altLang="en-US" sz="2400" dirty="0"/>
              <a:t>防</a:t>
            </a:r>
            <a:endParaRPr lang="en-US" altLang="ja-JP" sz="2400" dirty="0"/>
          </a:p>
          <a:p>
            <a:pPr algn="ctr"/>
            <a:r>
              <a:rPr kumimoji="1" lang="ja-JP" altLang="en-US" sz="2400" dirty="0"/>
              <a:t>指</a:t>
            </a:r>
            <a:endParaRPr kumimoji="1" lang="en-US" altLang="ja-JP" sz="2400" dirty="0"/>
          </a:p>
          <a:p>
            <a:pPr algn="ctr"/>
            <a:r>
              <a:rPr kumimoji="1" lang="ja-JP" altLang="en-US" sz="2400" dirty="0"/>
              <a:t>針</a:t>
            </a:r>
            <a:endParaRPr kumimoji="1" lang="en-US" altLang="ja-JP" sz="2400" dirty="0"/>
          </a:p>
          <a:p>
            <a:pPr algn="ctr"/>
            <a:r>
              <a:rPr lang="ja-JP" altLang="en-US" sz="2400" dirty="0"/>
              <a:t>の</a:t>
            </a:r>
            <a:endParaRPr lang="en-US" altLang="ja-JP" sz="2400" dirty="0"/>
          </a:p>
          <a:p>
            <a:pPr algn="ctr"/>
            <a:r>
              <a:rPr kumimoji="1" lang="ja-JP" altLang="en-US" sz="2400" dirty="0"/>
              <a:t>ポ</a:t>
            </a:r>
            <a:endParaRPr kumimoji="1" lang="en-US" altLang="ja-JP" sz="2400" dirty="0"/>
          </a:p>
          <a:p>
            <a:pPr algn="ctr"/>
            <a:r>
              <a:rPr kumimoji="1" lang="ja-JP" altLang="en-US" sz="2400" dirty="0"/>
              <a:t>イ</a:t>
            </a:r>
            <a:endParaRPr kumimoji="1" lang="en-US" altLang="ja-JP" sz="2400" dirty="0"/>
          </a:p>
          <a:p>
            <a:pPr algn="ctr"/>
            <a:r>
              <a:rPr kumimoji="1" lang="ja-JP" altLang="en-US" sz="2400" dirty="0"/>
              <a:t>ン</a:t>
            </a:r>
            <a:endParaRPr kumimoji="1" lang="en-US" altLang="ja-JP" sz="2400" dirty="0"/>
          </a:p>
          <a:p>
            <a:pPr algn="ctr"/>
            <a:r>
              <a:rPr kumimoji="1" lang="ja-JP" altLang="en-US" sz="2400" dirty="0"/>
              <a:t>ト</a:t>
            </a:r>
          </a:p>
        </p:txBody>
      </p:sp>
    </p:spTree>
    <p:extLst>
      <p:ext uri="{BB962C8B-B14F-4D97-AF65-F5344CB8AC3E}">
        <p14:creationId xmlns:p14="http://schemas.microsoft.com/office/powerpoint/2010/main" val="418493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0" y="0"/>
            <a:ext cx="9144000" cy="764704"/>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800" b="1" dirty="0"/>
              <a:t>　</a:t>
            </a:r>
            <a:r>
              <a:rPr lang="en-US" altLang="ja-JP" sz="2800" b="1" dirty="0"/>
              <a:t>WHO</a:t>
            </a:r>
            <a:r>
              <a:rPr lang="ja-JP" altLang="en-US" sz="2800" b="1" dirty="0"/>
              <a:t>が初の「認知症予防ガイドライン」を発表</a:t>
            </a:r>
            <a:br>
              <a:rPr lang="en-US" altLang="ja-JP" sz="2800" b="1" dirty="0"/>
            </a:br>
            <a:r>
              <a:rPr lang="ja-JP" altLang="en-US" sz="2800" dirty="0"/>
              <a:t>認知症は</a:t>
            </a:r>
            <a:r>
              <a:rPr lang="en-US" altLang="ja-JP" sz="2800" dirty="0"/>
              <a:t>30</a:t>
            </a:r>
            <a:r>
              <a:rPr lang="ja-JP" altLang="en-US" sz="2800" dirty="0"/>
              <a:t>年間で</a:t>
            </a:r>
            <a:r>
              <a:rPr lang="en-US" altLang="ja-JP" sz="2800" dirty="0"/>
              <a:t>3</a:t>
            </a:r>
            <a:r>
              <a:rPr lang="ja-JP" altLang="en-US" sz="2800" dirty="0"/>
              <a:t>倍に増加</a:t>
            </a:r>
            <a:endParaRPr kumimoji="1" lang="ja-JP" altLang="en-US" sz="2800" dirty="0"/>
          </a:p>
        </p:txBody>
      </p:sp>
      <p:sp>
        <p:nvSpPr>
          <p:cNvPr id="8" name="コンテンツ プレースホルダー 7"/>
          <p:cNvSpPr>
            <a:spLocks noGrp="1"/>
          </p:cNvSpPr>
          <p:nvPr>
            <p:ph idx="1"/>
          </p:nvPr>
        </p:nvSpPr>
        <p:spPr>
          <a:xfrm>
            <a:off x="0" y="1124744"/>
            <a:ext cx="9036496" cy="5400599"/>
          </a:xfrm>
        </p:spPr>
        <p:txBody>
          <a:bodyPr>
            <a:noAutofit/>
          </a:bodyPr>
          <a:lstStyle/>
          <a:p>
            <a:pPr marL="0" indent="0">
              <a:buNone/>
            </a:pPr>
            <a:r>
              <a:rPr lang="ja-JP" altLang="en-US" sz="2400" dirty="0"/>
              <a:t>　</a:t>
            </a:r>
            <a:r>
              <a:rPr lang="en-US" altLang="ja-JP" sz="2400" dirty="0"/>
              <a:t>※</a:t>
            </a:r>
            <a:r>
              <a:rPr lang="ja-JP" altLang="en-US" sz="2400" dirty="0"/>
              <a:t>世界保健機関</a:t>
            </a:r>
            <a:r>
              <a:rPr lang="en-US" altLang="ja-JP" sz="2400" dirty="0"/>
              <a:t>(WHO)</a:t>
            </a:r>
            <a:r>
              <a:rPr lang="ja-JP" altLang="en-US" sz="2400" dirty="0"/>
              <a:t>は認知症と認知機能低下を予防するための　　</a:t>
            </a:r>
            <a:endParaRPr lang="en-US" altLang="ja-JP" sz="2400" dirty="0"/>
          </a:p>
          <a:p>
            <a:pPr marL="0" indent="0">
              <a:buNone/>
            </a:pPr>
            <a:r>
              <a:rPr lang="ja-JP" altLang="en-US" sz="2400" dirty="0"/>
              <a:t>　具体的な介入方法をまとめた初のガイドラインの公開を開始した。 </a:t>
            </a:r>
          </a:p>
          <a:p>
            <a:pPr marL="0" indent="0">
              <a:buNone/>
            </a:pPr>
            <a:r>
              <a:rPr lang="ja-JP" altLang="en-US" sz="2400" dirty="0"/>
              <a:t>　</a:t>
            </a:r>
            <a:r>
              <a:rPr lang="en-US" altLang="ja-JP" sz="2400" dirty="0"/>
              <a:t>※</a:t>
            </a:r>
            <a:r>
              <a:rPr lang="ja-JP" altLang="en-US" sz="2400" dirty="0"/>
              <a:t>認知症は、世界中で</a:t>
            </a:r>
            <a:r>
              <a:rPr lang="en-US" altLang="ja-JP" sz="2400" dirty="0"/>
              <a:t>5000</a:t>
            </a:r>
            <a:r>
              <a:rPr lang="ja-JP" altLang="en-US" sz="2400" dirty="0"/>
              <a:t>万人が罹患しており、毎年約</a:t>
            </a:r>
            <a:r>
              <a:rPr lang="en-US" altLang="ja-JP" sz="2400" dirty="0"/>
              <a:t>1000</a:t>
            </a:r>
            <a:r>
              <a:rPr lang="ja-JP" altLang="en-US" sz="2400" dirty="0"/>
              <a:t>万例　</a:t>
            </a:r>
            <a:endParaRPr lang="en-US" altLang="ja-JP" sz="2400" dirty="0"/>
          </a:p>
          <a:p>
            <a:pPr marL="0" indent="0">
              <a:buNone/>
            </a:pPr>
            <a:r>
              <a:rPr lang="ja-JP" altLang="en-US" sz="2400" dirty="0"/>
              <a:t>　が新たに発症している。認知症を発症し、脳がダメージを受けてしま</a:t>
            </a:r>
            <a:endParaRPr lang="en-US" altLang="ja-JP" sz="2400" dirty="0"/>
          </a:p>
          <a:p>
            <a:pPr marL="0" indent="0">
              <a:buNone/>
            </a:pPr>
            <a:r>
              <a:rPr lang="ja-JP" altLang="en-US" sz="2400" dirty="0"/>
              <a:t>　</a:t>
            </a:r>
            <a:r>
              <a:rPr lang="ja-JP" altLang="en-US" sz="2400" dirty="0" err="1"/>
              <a:t>うと</a:t>
            </a:r>
            <a:r>
              <a:rPr lang="ja-JP" altLang="en-US" sz="2400" dirty="0"/>
              <a:t>元の状態に戻すのは多くの場合困難。 </a:t>
            </a:r>
          </a:p>
          <a:p>
            <a:pPr marL="0" indent="0">
              <a:buNone/>
            </a:pPr>
            <a:r>
              <a:rPr lang="ja-JP" altLang="en-US" sz="2400" dirty="0"/>
              <a:t>　</a:t>
            </a:r>
            <a:r>
              <a:rPr lang="en-US" altLang="ja-JP" sz="2400" dirty="0"/>
              <a:t>※</a:t>
            </a:r>
            <a:r>
              <a:rPr lang="ja-JP" altLang="en-US" sz="2400" dirty="0"/>
              <a:t>「今後</a:t>
            </a:r>
            <a:r>
              <a:rPr lang="en-US" altLang="ja-JP" sz="2400" dirty="0"/>
              <a:t>30</a:t>
            </a:r>
            <a:r>
              <a:rPr lang="ja-JP" altLang="en-US" sz="2400" dirty="0"/>
              <a:t>年間で、世界の認知症の有病者数は</a:t>
            </a:r>
            <a:r>
              <a:rPr lang="en-US" altLang="ja-JP" sz="2400" dirty="0"/>
              <a:t>3</a:t>
            </a:r>
            <a:r>
              <a:rPr lang="ja-JP" altLang="en-US" sz="2400" dirty="0"/>
              <a:t>倍に増加。認知症</a:t>
            </a:r>
            <a:endParaRPr lang="en-US" altLang="ja-JP" sz="2400" dirty="0"/>
          </a:p>
          <a:p>
            <a:pPr marL="0" indent="0">
              <a:buNone/>
            </a:pPr>
            <a:r>
              <a:rPr lang="ja-JP" altLang="en-US" sz="2400" dirty="0"/>
              <a:t>　のリスクを減らすため、できることを今すぐ実行すべき」、</a:t>
            </a:r>
            <a:r>
              <a:rPr lang="en-US" altLang="ja-JP" sz="2400" dirty="0"/>
              <a:t>WHO</a:t>
            </a:r>
            <a:r>
              <a:rPr lang="ja-JP" altLang="en-US" sz="2400" dirty="0"/>
              <a:t>局長</a:t>
            </a:r>
            <a:endParaRPr lang="en-US" altLang="ja-JP" sz="2400" dirty="0"/>
          </a:p>
          <a:p>
            <a:pPr marL="0" indent="0">
              <a:buNone/>
            </a:pPr>
            <a:r>
              <a:rPr lang="ja-JP" altLang="en-US" sz="2400" dirty="0"/>
              <a:t>　のテドロス アダノム氏。 </a:t>
            </a:r>
          </a:p>
          <a:p>
            <a:pPr marL="0" indent="0">
              <a:buNone/>
            </a:pPr>
            <a:r>
              <a:rPr lang="ja-JP" altLang="en-US" sz="2400" dirty="0"/>
              <a:t>　</a:t>
            </a:r>
            <a:r>
              <a:rPr lang="en-US" altLang="ja-JP" sz="2400" dirty="0"/>
              <a:t>※</a:t>
            </a:r>
            <a:r>
              <a:rPr lang="ja-JP" altLang="en-US" sz="2400" dirty="0"/>
              <a:t>ガイドラインは、運動の習慣化、禁煙、アルコール摂取の抑制、健</a:t>
            </a:r>
            <a:endParaRPr lang="en-US" altLang="ja-JP" sz="2400" dirty="0"/>
          </a:p>
          <a:p>
            <a:pPr marL="0" indent="0">
              <a:buNone/>
            </a:pPr>
            <a:r>
              <a:rPr lang="ja-JP" altLang="en-US" sz="2400" dirty="0"/>
              <a:t>　康的な食事、血圧・コレステロール・血糖値のコントロールにより、認</a:t>
            </a:r>
            <a:endParaRPr lang="en-US" altLang="ja-JP" sz="2400" dirty="0"/>
          </a:p>
          <a:p>
            <a:pPr marL="0" indent="0">
              <a:buNone/>
            </a:pPr>
            <a:r>
              <a:rPr lang="ja-JP" altLang="en-US" sz="2400" dirty="0"/>
              <a:t>　知症の発症リスクを減らすことが可能。身体に良いことは脳にとって</a:t>
            </a:r>
            <a:endParaRPr lang="en-US" altLang="ja-JP" sz="2400" dirty="0"/>
          </a:p>
          <a:p>
            <a:pPr marL="0" indent="0">
              <a:buNone/>
            </a:pPr>
            <a:r>
              <a:rPr lang="ja-JP" altLang="en-US" sz="2400" dirty="0"/>
              <a:t>　も良いことが示されている。 </a:t>
            </a:r>
          </a:p>
        </p:txBody>
      </p:sp>
    </p:spTree>
    <p:extLst>
      <p:ext uri="{BB962C8B-B14F-4D97-AF65-F5344CB8AC3E}">
        <p14:creationId xmlns:p14="http://schemas.microsoft.com/office/powerpoint/2010/main" val="333923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0" y="0"/>
            <a:ext cx="9144000" cy="764704"/>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800" b="1" dirty="0"/>
              <a:t>　</a:t>
            </a:r>
            <a:r>
              <a:rPr lang="en-US" altLang="ja-JP" sz="2800" b="1" dirty="0"/>
              <a:t>WHO</a:t>
            </a:r>
            <a:r>
              <a:rPr lang="ja-JP" altLang="en-US" sz="2800" b="1" dirty="0"/>
              <a:t>が初の「認知症予防ガイドライン」を発表</a:t>
            </a:r>
            <a:br>
              <a:rPr lang="en-US" altLang="ja-JP" sz="2800" b="1" dirty="0"/>
            </a:br>
            <a:r>
              <a:rPr lang="ja-JP" altLang="en-US" sz="2800" dirty="0"/>
              <a:t>認知症は</a:t>
            </a:r>
            <a:r>
              <a:rPr lang="en-US" altLang="ja-JP" sz="2800" dirty="0"/>
              <a:t>30</a:t>
            </a:r>
            <a:r>
              <a:rPr lang="ja-JP" altLang="en-US" sz="2800" dirty="0"/>
              <a:t>年間で</a:t>
            </a:r>
            <a:r>
              <a:rPr lang="en-US" altLang="ja-JP" sz="2800" dirty="0"/>
              <a:t>3</a:t>
            </a:r>
            <a:r>
              <a:rPr lang="ja-JP" altLang="en-US" sz="2800" dirty="0"/>
              <a:t>倍に増加</a:t>
            </a:r>
            <a:endParaRPr kumimoji="1" lang="ja-JP" altLang="en-US" sz="2800" dirty="0"/>
          </a:p>
        </p:txBody>
      </p:sp>
      <p:sp>
        <p:nvSpPr>
          <p:cNvPr id="8" name="コンテンツ プレースホルダー 7"/>
          <p:cNvSpPr>
            <a:spLocks noGrp="1"/>
          </p:cNvSpPr>
          <p:nvPr>
            <p:ph idx="1"/>
          </p:nvPr>
        </p:nvSpPr>
        <p:spPr>
          <a:xfrm>
            <a:off x="77282" y="1052736"/>
            <a:ext cx="9036496" cy="1656183"/>
          </a:xfrm>
        </p:spPr>
        <p:txBody>
          <a:bodyPr>
            <a:normAutofit/>
          </a:bodyPr>
          <a:lstStyle/>
          <a:p>
            <a:pPr marL="0" indent="0">
              <a:buNone/>
            </a:pPr>
            <a:r>
              <a:rPr lang="ja-JP" altLang="en-US" sz="2400" dirty="0"/>
              <a:t>　</a:t>
            </a:r>
            <a:r>
              <a:rPr lang="en-US" altLang="ja-JP" sz="2400" dirty="0"/>
              <a:t>※</a:t>
            </a:r>
            <a:r>
              <a:rPr lang="ja-JP" altLang="en-US" sz="2400" dirty="0"/>
              <a:t>患者だけでなく社会が負う経済的負担も大きく、認知症による社　</a:t>
            </a:r>
            <a:endParaRPr lang="en-US" altLang="ja-JP" sz="2400" dirty="0"/>
          </a:p>
          <a:p>
            <a:pPr marL="0" indent="0">
              <a:buNone/>
            </a:pPr>
            <a:r>
              <a:rPr lang="ja-JP" altLang="en-US" sz="2400" dirty="0"/>
              <a:t>　会的費用の損失は</a:t>
            </a:r>
            <a:r>
              <a:rPr lang="en-US" altLang="ja-JP" sz="2400" dirty="0"/>
              <a:t>2030</a:t>
            </a:r>
            <a:r>
              <a:rPr lang="ja-JP" altLang="en-US" sz="2400" dirty="0"/>
              <a:t>年までに年間</a:t>
            </a:r>
            <a:r>
              <a:rPr lang="en-US" altLang="ja-JP" sz="2400" dirty="0"/>
              <a:t>220</a:t>
            </a:r>
            <a:r>
              <a:rPr lang="ja-JP" altLang="en-US" sz="2400" dirty="0"/>
              <a:t>兆円に膨れ上がると予想</a:t>
            </a:r>
            <a:endParaRPr lang="en-US" altLang="ja-JP" sz="2400" dirty="0"/>
          </a:p>
          <a:p>
            <a:pPr marL="0" indent="0">
              <a:buNone/>
            </a:pPr>
            <a:r>
              <a:rPr lang="ja-JP" altLang="en-US" sz="2400" dirty="0"/>
              <a:t>　されている。公衆衛生上の問題として急速に拡大している。 </a:t>
            </a:r>
            <a:endParaRPr kumimoji="1" lang="ja-JP" altLang="en-US" sz="2400" dirty="0"/>
          </a:p>
        </p:txBody>
      </p:sp>
      <p:sp>
        <p:nvSpPr>
          <p:cNvPr id="4" name="Rectangle 1"/>
          <p:cNvSpPr>
            <a:spLocks noChangeArrowheads="1"/>
          </p:cNvSpPr>
          <p:nvPr/>
        </p:nvSpPr>
        <p:spPr bwMode="auto">
          <a:xfrm>
            <a:off x="142596" y="2852936"/>
            <a:ext cx="8856984" cy="3046988"/>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4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　認知症のよる社会的・経済的な損失は大きく、治療ケアの不足は世界中で課題になっている。一方で、認知症の危険因子を減らすために取り組めることは多い。WHOは各国に認知症対策の政策を立ち上げることを求めている。 </a:t>
            </a: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400" dirty="0">
                <a:latin typeface="Arial" pitchFamily="34" charset="0"/>
                <a:ea typeface="ＭＳ Ｐゴシック" pitchFamily="50" charset="-128"/>
                <a:cs typeface="ＭＳ Ｐゴシック" pitchFamily="50" charset="-128"/>
              </a:rPr>
              <a:t>　</a:t>
            </a:r>
            <a:r>
              <a:rPr kumimoji="1" lang="ja-JP" altLang="ja-JP" sz="2400" b="0" i="0" u="none" strike="noStrike" cap="none" normalizeH="0" baseline="0" dirty="0">
                <a:ln>
                  <a:noFill/>
                </a:ln>
                <a:solidFill>
                  <a:srgbClr val="FF0000"/>
                </a:solidFill>
                <a:effectLst/>
                <a:latin typeface="Arial" pitchFamily="34" charset="0"/>
                <a:ea typeface="ＭＳ Ｐゴシック" pitchFamily="50" charset="-128"/>
                <a:cs typeface="ＭＳ Ｐゴシック" pitchFamily="50" charset="-128"/>
              </a:rPr>
              <a:t>ガイドラインは、医療従事者が認知症や認知機能低下を予防するため必要なことを患者にアドバイスするときの根拠となる。それはまた、政府や政策立案者、計画当局が健康的な生活スタイルを奨励するプログラムを設計する際にも参考になる。</a:t>
            </a:r>
          </a:p>
        </p:txBody>
      </p:sp>
    </p:spTree>
    <p:extLst>
      <p:ext uri="{BB962C8B-B14F-4D97-AF65-F5344CB8AC3E}">
        <p14:creationId xmlns:p14="http://schemas.microsoft.com/office/powerpoint/2010/main" val="401124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0" y="0"/>
            <a:ext cx="9144000" cy="980728"/>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l"/>
            <a:r>
              <a:rPr lang="ja-JP" altLang="en-US" sz="2800" b="1" dirty="0"/>
              <a:t>　　　　　　　　</a:t>
            </a:r>
            <a:br>
              <a:rPr lang="en-US" altLang="ja-JP" sz="2800" b="1" dirty="0"/>
            </a:br>
            <a:r>
              <a:rPr lang="ja-JP" altLang="en-US" sz="2800" b="1" dirty="0"/>
              <a:t>　　　　　　　　　　</a:t>
            </a:r>
            <a:br>
              <a:rPr lang="en-US" altLang="ja-JP" sz="2800" b="1" dirty="0"/>
            </a:br>
            <a:r>
              <a:rPr lang="ja-JP" altLang="en-US" sz="2800" b="1" dirty="0"/>
              <a:t>　　　　　　　　　　</a:t>
            </a:r>
            <a:r>
              <a:rPr lang="ja-JP" altLang="en-US" sz="3100" dirty="0"/>
              <a:t>認知症は</a:t>
            </a:r>
            <a:r>
              <a:rPr lang="en-US" altLang="ja-JP" sz="3100" dirty="0"/>
              <a:t>30</a:t>
            </a:r>
            <a:r>
              <a:rPr lang="ja-JP" altLang="en-US" sz="3100" dirty="0"/>
              <a:t>年間で</a:t>
            </a:r>
            <a:r>
              <a:rPr lang="en-US" altLang="ja-JP" sz="3100" dirty="0"/>
              <a:t>3</a:t>
            </a:r>
            <a:r>
              <a:rPr lang="ja-JP" altLang="en-US" sz="3100" dirty="0"/>
              <a:t>倍に増加　</a:t>
            </a:r>
            <a:br>
              <a:rPr lang="en-US" altLang="ja-JP" sz="3100" dirty="0"/>
            </a:br>
            <a:r>
              <a:rPr lang="ja-JP" altLang="en-US" sz="2700" dirty="0"/>
              <a:t>　　　　　　　食事と運動を改善すれば認知症リスクは減らせる</a:t>
            </a:r>
            <a:br>
              <a:rPr lang="en-US" altLang="ja-JP" sz="2700" dirty="0"/>
            </a:br>
            <a:br>
              <a:rPr lang="ja-JP" altLang="en-US" sz="2700" dirty="0"/>
            </a:br>
            <a:endParaRPr kumimoji="1" lang="ja-JP" altLang="en-US" sz="2700" dirty="0"/>
          </a:p>
        </p:txBody>
      </p:sp>
      <p:graphicFrame>
        <p:nvGraphicFramePr>
          <p:cNvPr id="5" name="表 4"/>
          <p:cNvGraphicFramePr>
            <a:graphicFrameLocks noGrp="1"/>
          </p:cNvGraphicFramePr>
          <p:nvPr>
            <p:extLst>
              <p:ext uri="{D42A27DB-BD31-4B8C-83A1-F6EECF244321}">
                <p14:modId xmlns:p14="http://schemas.microsoft.com/office/powerpoint/2010/main" val="1502282855"/>
              </p:ext>
            </p:extLst>
          </p:nvPr>
        </p:nvGraphicFramePr>
        <p:xfrm>
          <a:off x="182451" y="1412776"/>
          <a:ext cx="8856984" cy="873446"/>
        </p:xfrm>
        <a:graphic>
          <a:graphicData uri="http://schemas.openxmlformats.org/drawingml/2006/table">
            <a:tbl>
              <a:tblPr/>
              <a:tblGrid>
                <a:gridCol w="8856984">
                  <a:extLst>
                    <a:ext uri="{9D8B030D-6E8A-4147-A177-3AD203B41FA5}">
                      <a16:colId xmlns:a16="http://schemas.microsoft.com/office/drawing/2014/main" val="20000"/>
                    </a:ext>
                  </a:extLst>
                </a:gridCol>
              </a:tblGrid>
              <a:tr h="264970">
                <a:tc>
                  <a:txBody>
                    <a:bodyPr/>
                    <a:lstStyle/>
                    <a:p>
                      <a:r>
                        <a:rPr lang="ja-JP" altLang="en-US" sz="1800" b="1" dirty="0">
                          <a:solidFill>
                            <a:srgbClr val="666666"/>
                          </a:solidFill>
                          <a:effectLst/>
                          <a:latin typeface="HGP創英角ｺﾞｼｯｸUB" panose="020B0900000000000000" pitchFamily="50" charset="-128"/>
                          <a:ea typeface="HGP創英角ｺﾞｼｯｸUB" panose="020B0900000000000000" pitchFamily="50" charset="-128"/>
                        </a:rPr>
                        <a:t>　運動・身体活動には認知機能低下を予防する効果がある</a:t>
                      </a:r>
                      <a:r>
                        <a:rPr lang="ja-JP" altLang="en-US" sz="1800" dirty="0">
                          <a:solidFill>
                            <a:srgbClr val="666666"/>
                          </a:solidFill>
                          <a:effectLst/>
                          <a:latin typeface="HGP創英角ｺﾞｼｯｸUB" panose="020B0900000000000000" pitchFamily="50" charset="-128"/>
                          <a:ea typeface="HGP創英角ｺﾞｼｯｸUB" panose="020B0900000000000000" pitchFamily="50" charset="-128"/>
                        </a:rPr>
                        <a:t> 　</a:t>
                      </a:r>
                      <a:r>
                        <a:rPr lang="en-US" altLang="ja-JP" sz="1800" dirty="0">
                          <a:effectLst/>
                          <a:latin typeface="HGP創英角ｺﾞｼｯｸUB" panose="020B0900000000000000" pitchFamily="50" charset="-128"/>
                          <a:ea typeface="HGP創英角ｺﾞｼｯｸUB" panose="020B0900000000000000" pitchFamily="50" charset="-128"/>
                        </a:rPr>
                        <a:t>(</a:t>
                      </a:r>
                      <a:r>
                        <a:rPr lang="ja-JP" altLang="en-US" sz="1800" dirty="0">
                          <a:effectLst/>
                          <a:latin typeface="HGP創英角ｺﾞｼｯｸUB" panose="020B0900000000000000" pitchFamily="50" charset="-128"/>
                          <a:ea typeface="HGP創英角ｺﾞｼｯｸUB" panose="020B0900000000000000" pitchFamily="50" charset="-128"/>
                        </a:rPr>
                        <a:t>推奨グレード：強</a:t>
                      </a:r>
                      <a:r>
                        <a:rPr lang="en-US" altLang="ja-JP" sz="1800" dirty="0">
                          <a:effectLst/>
                          <a:latin typeface="HGP創英角ｺﾞｼｯｸUB" panose="020B0900000000000000" pitchFamily="50" charset="-128"/>
                          <a:ea typeface="HGP創英角ｺﾞｼｯｸUB" panose="020B0900000000000000" pitchFamily="50" charset="-128"/>
                        </a:rPr>
                        <a:t>)</a:t>
                      </a:r>
                      <a:endParaRPr lang="ja-JP" altLang="en-US" sz="1800" dirty="0">
                        <a:solidFill>
                          <a:srgbClr val="666666"/>
                        </a:solidFill>
                        <a:effectLst/>
                        <a:latin typeface="HGP創英角ｺﾞｼｯｸUB" panose="020B0900000000000000" pitchFamily="50" charset="-128"/>
                        <a:ea typeface="HGP創英角ｺﾞｼｯｸUB" panose="020B0900000000000000" pitchFamily="50" charset="-128"/>
                      </a:endParaRPr>
                    </a:p>
                  </a:txBody>
                  <a:tcPr marL="0" marR="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r h="599126">
                <a:tc>
                  <a:txBody>
                    <a:bodyPr/>
                    <a:lstStyle/>
                    <a:p>
                      <a:r>
                        <a:rPr lang="ja-JP" altLang="en-US" sz="1800" dirty="0">
                          <a:effectLst/>
                          <a:latin typeface="HGP創英角ｺﾞｼｯｸUB" panose="020B0900000000000000" pitchFamily="50" charset="-128"/>
                          <a:ea typeface="HGP創英角ｺﾞｼｯｸUB" panose="020B0900000000000000" pitchFamily="50" charset="-128"/>
                        </a:rPr>
                        <a:t>　</a:t>
                      </a:r>
                      <a:r>
                        <a:rPr lang="en-US" altLang="ja-JP" sz="1800" dirty="0">
                          <a:effectLst/>
                          <a:latin typeface="HGP創英角ｺﾞｼｯｸUB" panose="020B0900000000000000" pitchFamily="50" charset="-128"/>
                          <a:ea typeface="HGP創英角ｺﾞｼｯｸUB" panose="020B0900000000000000" pitchFamily="50" charset="-128"/>
                        </a:rPr>
                        <a:t>65</a:t>
                      </a:r>
                      <a:r>
                        <a:rPr lang="ja-JP" altLang="en-US" sz="1800" dirty="0">
                          <a:effectLst/>
                          <a:latin typeface="HGP創英角ｺﾞｼｯｸUB" panose="020B0900000000000000" pitchFamily="50" charset="-128"/>
                          <a:ea typeface="HGP創英角ｺﾞｼｯｸUB" panose="020B0900000000000000" pitchFamily="50" charset="-128"/>
                        </a:rPr>
                        <a:t>歳以上の成人は、週に合計</a:t>
                      </a:r>
                      <a:r>
                        <a:rPr lang="en-US" altLang="ja-JP" sz="1800" dirty="0">
                          <a:effectLst/>
                          <a:latin typeface="HGP創英角ｺﾞｼｯｸUB" panose="020B0900000000000000" pitchFamily="50" charset="-128"/>
                          <a:ea typeface="HGP創英角ｺﾞｼｯｸUB" panose="020B0900000000000000" pitchFamily="50" charset="-128"/>
                        </a:rPr>
                        <a:t>150</a:t>
                      </a:r>
                      <a:r>
                        <a:rPr lang="ja-JP" altLang="en-US" sz="1800" dirty="0">
                          <a:effectLst/>
                          <a:latin typeface="HGP創英角ｺﾞｼｯｸUB" panose="020B0900000000000000" pitchFamily="50" charset="-128"/>
                          <a:ea typeface="HGP創英角ｺﾞｼｯｸUB" panose="020B0900000000000000" pitchFamily="50" charset="-128"/>
                        </a:rPr>
                        <a:t>分以上の中強度の有酸素運動をするか、週に合計</a:t>
                      </a:r>
                      <a:r>
                        <a:rPr lang="en-US" altLang="ja-JP" sz="1800" dirty="0">
                          <a:effectLst/>
                          <a:latin typeface="HGP創英角ｺﾞｼｯｸUB" panose="020B0900000000000000" pitchFamily="50" charset="-128"/>
                          <a:ea typeface="HGP創英角ｺﾞｼｯｸUB" panose="020B0900000000000000" pitchFamily="50" charset="-128"/>
                        </a:rPr>
                        <a:t>75</a:t>
                      </a:r>
                      <a:r>
                        <a:rPr lang="ja-JP" altLang="en-US" sz="1800" dirty="0">
                          <a:effectLst/>
                          <a:latin typeface="HGP創英角ｺﾞｼｯｸUB" panose="020B0900000000000000" pitchFamily="50" charset="-128"/>
                          <a:ea typeface="HGP創英角ｺﾞｼｯｸUB" panose="020B0900000000000000" pitchFamily="50" charset="-128"/>
                        </a:rPr>
                        <a:t>分以上の強度の高い活発な運動をするべき。有酸素運動は</a:t>
                      </a:r>
                      <a:r>
                        <a:rPr lang="en-US" altLang="ja-JP" sz="1800" dirty="0">
                          <a:effectLst/>
                          <a:latin typeface="HGP創英角ｺﾞｼｯｸUB" panose="020B0900000000000000" pitchFamily="50" charset="-128"/>
                          <a:ea typeface="HGP創英角ｺﾞｼｯｸUB" panose="020B0900000000000000" pitchFamily="50" charset="-128"/>
                        </a:rPr>
                        <a:t>10</a:t>
                      </a:r>
                      <a:r>
                        <a:rPr lang="ja-JP" altLang="en-US" sz="1800" dirty="0">
                          <a:effectLst/>
                          <a:latin typeface="HGP創英角ｺﾞｼｯｸUB" panose="020B0900000000000000" pitchFamily="50" charset="-128"/>
                          <a:ea typeface="HGP創英角ｺﾞｼｯｸUB" panose="020B0900000000000000" pitchFamily="50" charset="-128"/>
                        </a:rPr>
                        <a:t>分以上続けて行う必要がある。</a:t>
                      </a:r>
                      <a:endParaRPr lang="en-US" altLang="ja-JP" sz="1800" dirty="0">
                        <a:effectLst/>
                        <a:latin typeface="HGP創英角ｺﾞｼｯｸUB" panose="020B0900000000000000" pitchFamily="50" charset="-128"/>
                        <a:ea typeface="HGP創英角ｺﾞｼｯｸUB" panose="020B0900000000000000" pitchFamily="50" charset="-128"/>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74466622"/>
              </p:ext>
            </p:extLst>
          </p:nvPr>
        </p:nvGraphicFramePr>
        <p:xfrm>
          <a:off x="215008" y="2636912"/>
          <a:ext cx="8928992" cy="1371600"/>
        </p:xfrm>
        <a:graphic>
          <a:graphicData uri="http://schemas.openxmlformats.org/drawingml/2006/table">
            <a:tbl>
              <a:tblPr/>
              <a:tblGrid>
                <a:gridCol w="8928992">
                  <a:extLst>
                    <a:ext uri="{9D8B030D-6E8A-4147-A177-3AD203B41FA5}">
                      <a16:colId xmlns:a16="http://schemas.microsoft.com/office/drawing/2014/main" val="20000"/>
                    </a:ext>
                  </a:extLst>
                </a:gridCol>
              </a:tblGrid>
              <a:tr h="259229">
                <a:tc>
                  <a:txBody>
                    <a:bodyPr/>
                    <a:lstStyle/>
                    <a:p>
                      <a:r>
                        <a:rPr lang="ja-JP" altLang="en-US" sz="1800" b="1" dirty="0">
                          <a:solidFill>
                            <a:srgbClr val="666666"/>
                          </a:solidFill>
                          <a:effectLst/>
                          <a:latin typeface="HGP創英角ｺﾞｼｯｸUB" panose="020B0900000000000000" pitchFamily="50" charset="-128"/>
                          <a:ea typeface="HGP創英角ｺﾞｼｯｸUB" panose="020B0900000000000000" pitchFamily="50" charset="-128"/>
                        </a:rPr>
                        <a:t>   栄養バランスの良い健康的な食事はすべての成人に勧められる</a:t>
                      </a:r>
                      <a:r>
                        <a:rPr lang="ja-JP" altLang="en-US" sz="1800" dirty="0">
                          <a:solidFill>
                            <a:srgbClr val="666666"/>
                          </a:solidFill>
                          <a:effectLst/>
                          <a:latin typeface="HGP創英角ｺﾞｼｯｸUB" panose="020B0900000000000000" pitchFamily="50" charset="-128"/>
                          <a:ea typeface="HGP創英角ｺﾞｼｯｸUB" panose="020B0900000000000000" pitchFamily="50" charset="-128"/>
                        </a:rPr>
                        <a:t> </a:t>
                      </a:r>
                      <a:r>
                        <a:rPr lang="en-US" altLang="ja-JP" sz="1800" dirty="0">
                          <a:effectLst/>
                          <a:latin typeface="HGP創英角ｺﾞｼｯｸUB" panose="020B0900000000000000" pitchFamily="50" charset="-128"/>
                          <a:ea typeface="HGP創英角ｺﾞｼｯｸUB" panose="020B0900000000000000" pitchFamily="50" charset="-128"/>
                        </a:rPr>
                        <a:t>(</a:t>
                      </a:r>
                      <a:r>
                        <a:rPr lang="ja-JP" altLang="en-US" sz="1800" dirty="0">
                          <a:effectLst/>
                          <a:latin typeface="HGP創英角ｺﾞｼｯｸUB" panose="020B0900000000000000" pitchFamily="50" charset="-128"/>
                          <a:ea typeface="HGP創英角ｺﾞｼｯｸUB" panose="020B0900000000000000" pitchFamily="50" charset="-128"/>
                        </a:rPr>
                        <a:t>推奨グレード：条件付き</a:t>
                      </a:r>
                      <a:r>
                        <a:rPr lang="en-US" altLang="ja-JP" sz="1800" dirty="0">
                          <a:effectLst/>
                          <a:latin typeface="HGP創英角ｺﾞｼｯｸUB" panose="020B0900000000000000" pitchFamily="50" charset="-128"/>
                          <a:ea typeface="HGP創英角ｺﾞｼｯｸUB" panose="020B0900000000000000" pitchFamily="50" charset="-128"/>
                        </a:rPr>
                        <a:t>)</a:t>
                      </a:r>
                      <a:r>
                        <a:rPr lang="ja-JP" altLang="en-US" sz="1800" dirty="0">
                          <a:effectLst/>
                          <a:latin typeface="HGP創英角ｺﾞｼｯｸUB" panose="020B0900000000000000" pitchFamily="50" charset="-128"/>
                          <a:ea typeface="HGP創英角ｺﾞｼｯｸUB" panose="020B0900000000000000" pitchFamily="50" charset="-128"/>
                        </a:rPr>
                        <a:t>　</a:t>
                      </a:r>
                      <a:endParaRPr lang="ja-JP" altLang="en-US" sz="1800" dirty="0">
                        <a:solidFill>
                          <a:srgbClr val="666666"/>
                        </a:solidFill>
                        <a:effectLst/>
                        <a:latin typeface="HGP創英角ｺﾞｼｯｸUB" panose="020B0900000000000000" pitchFamily="50" charset="-128"/>
                        <a:ea typeface="HGP創英角ｺﾞｼｯｸUB" panose="020B0900000000000000" pitchFamily="50" charset="-128"/>
                      </a:endParaRPr>
                    </a:p>
                  </a:txBody>
                  <a:tcPr marL="0" marR="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r h="1036915">
                <a:tc>
                  <a:txBody>
                    <a:bodyPr/>
                    <a:lstStyle/>
                    <a:p>
                      <a:r>
                        <a:rPr lang="ja-JP" altLang="en-US" sz="1800" dirty="0">
                          <a:effectLst/>
                          <a:latin typeface="HGP創英角ｺﾞｼｯｸUB" panose="020B0900000000000000" pitchFamily="50" charset="-128"/>
                          <a:ea typeface="HGP創英角ｺﾞｼｯｸUB" panose="020B0900000000000000" pitchFamily="50" charset="-128"/>
                        </a:rPr>
                        <a:t>　  野菜や果物、雑穀や玄米などの全粒穀類、マメ類、ナッツ類を十分に食べ、野菜と果物は</a:t>
                      </a:r>
                      <a:endParaRPr lang="en-US" altLang="ja-JP" sz="1800" dirty="0">
                        <a:effectLst/>
                        <a:latin typeface="HGP創英角ｺﾞｼｯｸUB" panose="020B0900000000000000" pitchFamily="50" charset="-128"/>
                        <a:ea typeface="HGP創英角ｺﾞｼｯｸUB" panose="020B0900000000000000" pitchFamily="50" charset="-128"/>
                      </a:endParaRPr>
                    </a:p>
                    <a:p>
                      <a:r>
                        <a:rPr lang="en-US" altLang="ja-JP" sz="1800" dirty="0">
                          <a:effectLst/>
                          <a:latin typeface="HGP創英角ｺﾞｼｯｸUB" panose="020B0900000000000000" pitchFamily="50" charset="-128"/>
                          <a:ea typeface="HGP創英角ｺﾞｼｯｸUB" panose="020B0900000000000000" pitchFamily="50" charset="-128"/>
                        </a:rPr>
                        <a:t>1</a:t>
                      </a:r>
                      <a:r>
                        <a:rPr lang="ja-JP" altLang="en-US" sz="1800" dirty="0">
                          <a:effectLst/>
                          <a:latin typeface="HGP創英角ｺﾞｼｯｸUB" panose="020B0900000000000000" pitchFamily="50" charset="-128"/>
                          <a:ea typeface="HGP創英角ｺﾞｼｯｸUB" panose="020B0900000000000000" pitchFamily="50" charset="-128"/>
                        </a:rPr>
                        <a:t>日に</a:t>
                      </a:r>
                      <a:r>
                        <a:rPr lang="en-US" altLang="ja-JP" sz="1800" dirty="0">
                          <a:effectLst/>
                          <a:latin typeface="HGP創英角ｺﾞｼｯｸUB" panose="020B0900000000000000" pitchFamily="50" charset="-128"/>
                          <a:ea typeface="HGP創英角ｺﾞｼｯｸUB" panose="020B0900000000000000" pitchFamily="50" charset="-128"/>
                        </a:rPr>
                        <a:t>400g</a:t>
                      </a:r>
                      <a:r>
                        <a:rPr lang="ja-JP" altLang="en-US" sz="1800" dirty="0">
                          <a:effectLst/>
                          <a:latin typeface="HGP創英角ｺﾞｼｯｸUB" panose="020B0900000000000000" pitchFamily="50" charset="-128"/>
                          <a:ea typeface="HGP創英角ｺﾞｼｯｸUB" panose="020B0900000000000000" pitchFamily="50" charset="-128"/>
                        </a:rPr>
                        <a:t>以上を食べることが推奨される。</a:t>
                      </a:r>
                      <a:r>
                        <a:rPr lang="en-US" altLang="ja-JP" sz="1800" dirty="0">
                          <a:effectLst/>
                          <a:latin typeface="HGP創英角ｺﾞｼｯｸUB" panose="020B0900000000000000" pitchFamily="50" charset="-128"/>
                          <a:ea typeface="HGP創英角ｺﾞｼｯｸUB" panose="020B0900000000000000" pitchFamily="50" charset="-128"/>
                        </a:rPr>
                        <a:t>1</a:t>
                      </a:r>
                      <a:r>
                        <a:rPr lang="ja-JP" altLang="en-US" sz="1800" dirty="0">
                          <a:effectLst/>
                          <a:latin typeface="HGP創英角ｺﾞｼｯｸUB" panose="020B0900000000000000" pitchFamily="50" charset="-128"/>
                          <a:ea typeface="HGP創英角ｺﾞｼｯｸUB" panose="020B0900000000000000" pitchFamily="50" charset="-128"/>
                        </a:rPr>
                        <a:t>日に</a:t>
                      </a:r>
                      <a:r>
                        <a:rPr lang="en-US" altLang="ja-JP" sz="1800" dirty="0">
                          <a:effectLst/>
                          <a:latin typeface="HGP創英角ｺﾞｼｯｸUB" panose="020B0900000000000000" pitchFamily="50" charset="-128"/>
                          <a:ea typeface="HGP創英角ｺﾞｼｯｸUB" panose="020B0900000000000000" pitchFamily="50" charset="-128"/>
                        </a:rPr>
                        <a:t>2,000kcal</a:t>
                      </a:r>
                      <a:r>
                        <a:rPr lang="ja-JP" altLang="en-US" sz="1800" dirty="0">
                          <a:effectLst/>
                          <a:latin typeface="HGP創英角ｺﾞｼｯｸUB" panose="020B0900000000000000" pitchFamily="50" charset="-128"/>
                          <a:ea typeface="HGP創英角ｺﾞｼｯｸUB" panose="020B0900000000000000" pitchFamily="50" charset="-128"/>
                        </a:rPr>
                        <a:t>を摂取している人では、糖類の摂取を</a:t>
                      </a:r>
                      <a:r>
                        <a:rPr lang="en-US" altLang="ja-JP" sz="1800" dirty="0">
                          <a:effectLst/>
                          <a:latin typeface="HGP創英角ｺﾞｼｯｸUB" panose="020B0900000000000000" pitchFamily="50" charset="-128"/>
                          <a:ea typeface="HGP創英角ｺﾞｼｯｸUB" panose="020B0900000000000000" pitchFamily="50" charset="-128"/>
                        </a:rPr>
                        <a:t>5%</a:t>
                      </a:r>
                      <a:r>
                        <a:rPr lang="ja-JP" altLang="en-US" sz="1800" dirty="0">
                          <a:effectLst/>
                          <a:latin typeface="HGP創英角ｺﾞｼｯｸUB" panose="020B0900000000000000" pitchFamily="50" charset="-128"/>
                          <a:ea typeface="HGP創英角ｺﾞｼｯｸUB" panose="020B0900000000000000" pitchFamily="50" charset="-128"/>
                        </a:rPr>
                        <a:t>未満に、脂肪の摂取を</a:t>
                      </a:r>
                      <a:r>
                        <a:rPr lang="en-US" altLang="ja-JP" sz="1800" dirty="0">
                          <a:effectLst/>
                          <a:latin typeface="HGP創英角ｺﾞｼｯｸUB" panose="020B0900000000000000" pitchFamily="50" charset="-128"/>
                          <a:ea typeface="HGP創英角ｺﾞｼｯｸUB" panose="020B0900000000000000" pitchFamily="50" charset="-128"/>
                        </a:rPr>
                        <a:t>30%</a:t>
                      </a:r>
                      <a:r>
                        <a:rPr lang="ja-JP" altLang="en-US" sz="1800" dirty="0">
                          <a:effectLst/>
                          <a:latin typeface="HGP創英角ｺﾞｼｯｸUB" panose="020B0900000000000000" pitchFamily="50" charset="-128"/>
                          <a:ea typeface="HGP創英角ｺﾞｼｯｸUB" panose="020B0900000000000000" pitchFamily="50" charset="-128"/>
                        </a:rPr>
                        <a:t>未満に抑える。脂肪の多い牛や豚などの動物性食品を</a:t>
                      </a:r>
                      <a:endParaRPr lang="en-US" altLang="ja-JP" sz="1800" dirty="0">
                        <a:effectLst/>
                        <a:latin typeface="HGP創英角ｺﾞｼｯｸUB" panose="020B0900000000000000" pitchFamily="50" charset="-128"/>
                        <a:ea typeface="HGP創英角ｺﾞｼｯｸUB" panose="020B0900000000000000" pitchFamily="50" charset="-128"/>
                      </a:endParaRPr>
                    </a:p>
                    <a:p>
                      <a:r>
                        <a:rPr lang="ja-JP" altLang="en-US" sz="1800" dirty="0">
                          <a:effectLst/>
                          <a:latin typeface="HGP創英角ｺﾞｼｯｸUB" panose="020B0900000000000000" pitchFamily="50" charset="-128"/>
                          <a:ea typeface="HGP創英角ｺﾞｼｯｸUB" panose="020B0900000000000000" pitchFamily="50" charset="-128"/>
                        </a:rPr>
                        <a:t>抑え、食塩の摂取  量を</a:t>
                      </a:r>
                      <a:r>
                        <a:rPr lang="en-US" altLang="ja-JP" sz="1800" dirty="0">
                          <a:effectLst/>
                          <a:latin typeface="HGP創英角ｺﾞｼｯｸUB" panose="020B0900000000000000" pitchFamily="50" charset="-128"/>
                          <a:ea typeface="HGP創英角ｺﾞｼｯｸUB" panose="020B0900000000000000" pitchFamily="50" charset="-128"/>
                        </a:rPr>
                        <a:t>1</a:t>
                      </a:r>
                      <a:r>
                        <a:rPr lang="ja-JP" altLang="en-US" sz="1800" dirty="0">
                          <a:effectLst/>
                          <a:latin typeface="HGP創英角ｺﾞｼｯｸUB" panose="020B0900000000000000" pitchFamily="50" charset="-128"/>
                          <a:ea typeface="HGP創英角ｺﾞｼｯｸUB" panose="020B0900000000000000" pitchFamily="50" charset="-128"/>
                        </a:rPr>
                        <a:t>日</a:t>
                      </a:r>
                      <a:r>
                        <a:rPr lang="en-US" altLang="ja-JP" sz="1800" dirty="0">
                          <a:effectLst/>
                          <a:latin typeface="HGP創英角ｺﾞｼｯｸUB" panose="020B0900000000000000" pitchFamily="50" charset="-128"/>
                          <a:ea typeface="HGP創英角ｺﾞｼｯｸUB" panose="020B0900000000000000" pitchFamily="50" charset="-128"/>
                        </a:rPr>
                        <a:t>5g</a:t>
                      </a:r>
                      <a:r>
                        <a:rPr lang="ja-JP" altLang="en-US" sz="1800" dirty="0">
                          <a:effectLst/>
                          <a:latin typeface="HGP創英角ｺﾞｼｯｸUB" panose="020B0900000000000000" pitchFamily="50" charset="-128"/>
                          <a:ea typeface="HGP創英角ｺﾞｼｯｸUB" panose="020B0900000000000000" pitchFamily="50" charset="-128"/>
                        </a:rPr>
                        <a:t>未満にするのが理想的。 </a:t>
                      </a:r>
                      <a:endParaRPr lang="en-US" altLang="ja-JP" sz="1800" dirty="0">
                        <a:effectLst/>
                        <a:latin typeface="HGP創英角ｺﾞｼｯｸUB" panose="020B0900000000000000" pitchFamily="50" charset="-128"/>
                        <a:ea typeface="HGP創英角ｺﾞｼｯｸUB" panose="020B0900000000000000" pitchFamily="50" charset="-128"/>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コンテンツ プレースホルダー 1"/>
          <p:cNvGraphicFramePr>
            <a:graphicFrameLocks noGrp="1"/>
          </p:cNvGraphicFramePr>
          <p:nvPr>
            <p:ph idx="1"/>
            <p:extLst>
              <p:ext uri="{D42A27DB-BD31-4B8C-83A1-F6EECF244321}">
                <p14:modId xmlns:p14="http://schemas.microsoft.com/office/powerpoint/2010/main" val="2698169901"/>
              </p:ext>
            </p:extLst>
          </p:nvPr>
        </p:nvGraphicFramePr>
        <p:xfrm>
          <a:off x="142130" y="4365104"/>
          <a:ext cx="8920737" cy="1920240"/>
        </p:xfrm>
        <a:graphic>
          <a:graphicData uri="http://schemas.openxmlformats.org/drawingml/2006/table">
            <a:tbl>
              <a:tblPr/>
              <a:tblGrid>
                <a:gridCol w="8920737">
                  <a:extLst>
                    <a:ext uri="{9D8B030D-6E8A-4147-A177-3AD203B41FA5}">
                      <a16:colId xmlns:a16="http://schemas.microsoft.com/office/drawing/2014/main" val="20000"/>
                    </a:ext>
                  </a:extLst>
                </a:gridCol>
              </a:tblGrid>
              <a:tr h="480057">
                <a:tc>
                  <a:txBody>
                    <a:bodyPr/>
                    <a:lstStyle/>
                    <a:p>
                      <a:r>
                        <a:rPr lang="ja-JP" altLang="en-US" b="1" dirty="0">
                          <a:solidFill>
                            <a:srgbClr val="666666"/>
                          </a:solidFill>
                          <a:effectLst/>
                          <a:latin typeface="HGP創英角ｺﾞｼｯｸUB" panose="020B0900000000000000" pitchFamily="50" charset="-128"/>
                          <a:ea typeface="HGP創英角ｺﾞｼｯｸUB" panose="020B0900000000000000" pitchFamily="50" charset="-128"/>
                        </a:rPr>
                        <a:t>肥満や過体重のある人では、介入して適正な体重にコントロールするで、認知症のリスクを低下できる可能性がある</a:t>
                      </a:r>
                      <a:r>
                        <a:rPr lang="ja-JP" altLang="en-US" dirty="0">
                          <a:solidFill>
                            <a:srgbClr val="666666"/>
                          </a:solidFill>
                          <a:effectLst/>
                          <a:latin typeface="HGP創英角ｺﾞｼｯｸUB" panose="020B0900000000000000" pitchFamily="50" charset="-128"/>
                          <a:ea typeface="HGP創英角ｺﾞｼｯｸUB" panose="020B0900000000000000" pitchFamily="50" charset="-128"/>
                        </a:rPr>
                        <a:t>  </a:t>
                      </a:r>
                      <a:r>
                        <a:rPr lang="en-US" altLang="ja-JP" dirty="0">
                          <a:effectLst/>
                          <a:latin typeface="HGP創英角ｺﾞｼｯｸUB" panose="020B0900000000000000" pitchFamily="50" charset="-128"/>
                          <a:ea typeface="HGP創英角ｺﾞｼｯｸUB" panose="020B0900000000000000" pitchFamily="50" charset="-128"/>
                        </a:rPr>
                        <a:t>(</a:t>
                      </a:r>
                      <a:r>
                        <a:rPr lang="ja-JP" altLang="en-US" dirty="0">
                          <a:effectLst/>
                          <a:latin typeface="HGP創英角ｺﾞｼｯｸUB" panose="020B0900000000000000" pitchFamily="50" charset="-128"/>
                          <a:ea typeface="HGP創英角ｺﾞｼｯｸUB" panose="020B0900000000000000" pitchFamily="50" charset="-128"/>
                        </a:rPr>
                        <a:t>推奨グレード：条件付き</a:t>
                      </a:r>
                      <a:r>
                        <a:rPr lang="en-US" altLang="ja-JP" dirty="0">
                          <a:effectLst/>
                          <a:latin typeface="HGP創英角ｺﾞｼｯｸUB" panose="020B0900000000000000" pitchFamily="50" charset="-128"/>
                          <a:ea typeface="HGP創英角ｺﾞｼｯｸUB" panose="020B0900000000000000" pitchFamily="50" charset="-128"/>
                        </a:rPr>
                        <a:t>)  </a:t>
                      </a:r>
                      <a:endParaRPr lang="ja-JP" altLang="en-US" dirty="0">
                        <a:solidFill>
                          <a:srgbClr val="666666"/>
                        </a:solidFill>
                        <a:effectLst/>
                        <a:latin typeface="HGP創英角ｺﾞｼｯｸUB" panose="020B0900000000000000" pitchFamily="50" charset="-128"/>
                        <a:ea typeface="HGP創英角ｺﾞｼｯｸUB" panose="020B0900000000000000" pitchFamily="50" charset="-128"/>
                      </a:endParaRPr>
                    </a:p>
                  </a:txBody>
                  <a:tcPr marL="0" marR="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r h="1200143">
                <a:tc>
                  <a:txBody>
                    <a:bodyPr/>
                    <a:lstStyle/>
                    <a:p>
                      <a:r>
                        <a:rPr lang="ja-JP" altLang="en-US" dirty="0">
                          <a:effectLst/>
                          <a:latin typeface="HGP創英角ｺﾞｼｯｸUB" panose="020B0900000000000000" pitchFamily="50" charset="-128"/>
                          <a:ea typeface="HGP創英角ｺﾞｼｯｸUB" panose="020B0900000000000000" pitchFamily="50" charset="-128"/>
                        </a:rPr>
                        <a:t>　　肥満の人には、栄養バランスの良い食事で、体重を減らすことが勧められる。「グリセミック指数」</a:t>
                      </a:r>
                      <a:r>
                        <a:rPr lang="en-US" altLang="ja-JP" dirty="0">
                          <a:effectLst/>
                          <a:latin typeface="HGP創英角ｺﾞｼｯｸUB" panose="020B0900000000000000" pitchFamily="50" charset="-128"/>
                          <a:ea typeface="HGP創英角ｺﾞｼｯｸUB" panose="020B0900000000000000" pitchFamily="50" charset="-128"/>
                        </a:rPr>
                        <a:t>(GI)</a:t>
                      </a:r>
                      <a:r>
                        <a:rPr lang="ja-JP" altLang="en-US" dirty="0">
                          <a:effectLst/>
                          <a:latin typeface="HGP創英角ｺﾞｼｯｸUB" panose="020B0900000000000000" pitchFamily="50" charset="-128"/>
                          <a:ea typeface="HGP創英角ｺﾞｼｯｸUB" panose="020B0900000000000000" pitchFamily="50" charset="-128"/>
                        </a:rPr>
                        <a:t>は、ブドウ糖を摂取した後の血糖上昇率を</a:t>
                      </a:r>
                      <a:r>
                        <a:rPr lang="en-US" altLang="ja-JP" dirty="0">
                          <a:effectLst/>
                          <a:latin typeface="HGP創英角ｺﾞｼｯｸUB" panose="020B0900000000000000" pitchFamily="50" charset="-128"/>
                          <a:ea typeface="HGP創英角ｺﾞｼｯｸUB" panose="020B0900000000000000" pitchFamily="50" charset="-128"/>
                        </a:rPr>
                        <a:t>100</a:t>
                      </a:r>
                      <a:r>
                        <a:rPr lang="ja-JP" altLang="en-US" dirty="0">
                          <a:effectLst/>
                          <a:latin typeface="HGP創英角ｺﾞｼｯｸUB" panose="020B0900000000000000" pitchFamily="50" charset="-128"/>
                          <a:ea typeface="HGP創英角ｺﾞｼｯｸUB" panose="020B0900000000000000" pitchFamily="50" charset="-128"/>
                        </a:rPr>
                        <a:t>として、それを基準に、同量摂取したときの食品ごとの血糖上昇率をパーセントで表した指標。</a:t>
                      </a:r>
                      <a:r>
                        <a:rPr lang="en-US" altLang="ja-JP" dirty="0">
                          <a:effectLst/>
                          <a:latin typeface="HGP創英角ｺﾞｼｯｸUB" panose="020B0900000000000000" pitchFamily="50" charset="-128"/>
                          <a:ea typeface="HGP創英角ｺﾞｼｯｸUB" panose="020B0900000000000000" pitchFamily="50" charset="-128"/>
                        </a:rPr>
                        <a:t>GI</a:t>
                      </a:r>
                      <a:r>
                        <a:rPr lang="ja-JP" altLang="en-US" dirty="0">
                          <a:effectLst/>
                          <a:latin typeface="HGP創英角ｺﾞｼｯｸUB" panose="020B0900000000000000" pitchFamily="50" charset="-128"/>
                          <a:ea typeface="HGP創英角ｺﾞｼｯｸUB" panose="020B0900000000000000" pitchFamily="50" charset="-128"/>
                        </a:rPr>
                        <a:t>の低い食品は体重コントロールに有用という報告がある。</a:t>
                      </a:r>
                      <a:br>
                        <a:rPr lang="ja-JP" altLang="en-US" dirty="0">
                          <a:effectLst/>
                          <a:latin typeface="HGP創英角ｺﾞｼｯｸUB" panose="020B0900000000000000" pitchFamily="50" charset="-128"/>
                          <a:ea typeface="HGP創英角ｺﾞｼｯｸUB" panose="020B0900000000000000" pitchFamily="50" charset="-128"/>
                        </a:rPr>
                      </a:br>
                      <a:r>
                        <a:rPr lang="ja-JP" altLang="en-US" dirty="0">
                          <a:effectLst/>
                          <a:latin typeface="HGP創英角ｺﾞｼｯｸUB" panose="020B0900000000000000" pitchFamily="50" charset="-128"/>
                          <a:ea typeface="HGP創英角ｺﾞｼｯｸUB" panose="020B0900000000000000" pitchFamily="50" charset="-128"/>
                        </a:rPr>
                        <a:t>ウォーキングなどの運動を毎日の生活に取り入れ、座ったままの時間を減らすことも勧められる。</a:t>
                      </a:r>
                      <a:endParaRPr lang="en-US" altLang="ja-JP" dirty="0">
                        <a:effectLst/>
                        <a:latin typeface="HGP創英角ｺﾞｼｯｸUB" panose="020B0900000000000000" pitchFamily="50" charset="-128"/>
                        <a:ea typeface="HGP創英角ｺﾞｼｯｸUB" panose="020B0900000000000000" pitchFamily="50" charset="-128"/>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正方形/長方形 13"/>
          <p:cNvSpPr/>
          <p:nvPr/>
        </p:nvSpPr>
        <p:spPr>
          <a:xfrm>
            <a:off x="114138" y="2511963"/>
            <a:ext cx="8925297" cy="36568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lang="ja-JP" altLang="en-US" dirty="0">
                <a:latin typeface="HGP創英角ｺﾞｼｯｸUB" panose="020B0900000000000000" pitchFamily="50" charset="-128"/>
                <a:ea typeface="HGP創英角ｺﾞｼｯｸUB" panose="020B0900000000000000" pitchFamily="50" charset="-128"/>
              </a:rPr>
              <a:t>栄養・バランスの良い健康的な食事はすべての成人に勧められる</a:t>
            </a:r>
            <a:r>
              <a:rPr kumimoji="1"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推奨グレード：条件付き</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04333" y="1307587"/>
            <a:ext cx="8913214" cy="36568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kumimoji="1" lang="ja-JP" altLang="en-US" dirty="0">
                <a:latin typeface="HGP創英角ｺﾞｼｯｸUB" panose="020B0900000000000000" pitchFamily="50" charset="-128"/>
                <a:ea typeface="HGP創英角ｺﾞｼｯｸUB" panose="020B0900000000000000" pitchFamily="50" charset="-128"/>
              </a:rPr>
              <a:t>運動・身体活動には認知症機能低下を予防する効果がある　</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推奨グレード：強</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77741" y="4293096"/>
            <a:ext cx="8966397"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肥満や過体重のある人では、介入して適正な体重にコントロールするので、認知症のリスクを低下できる可能性がある　</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推奨グレード：条件付き</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32370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コンテンツ プレースホルダー 1"/>
          <p:cNvGraphicFramePr>
            <a:graphicFrameLocks noGrp="1"/>
          </p:cNvGraphicFramePr>
          <p:nvPr>
            <p:ph idx="1"/>
            <p:extLst>
              <p:ext uri="{D42A27DB-BD31-4B8C-83A1-F6EECF244321}">
                <p14:modId xmlns:p14="http://schemas.microsoft.com/office/powerpoint/2010/main" val="3470163112"/>
              </p:ext>
            </p:extLst>
          </p:nvPr>
        </p:nvGraphicFramePr>
        <p:xfrm>
          <a:off x="99065" y="2132856"/>
          <a:ext cx="8913214" cy="1693906"/>
        </p:xfrm>
        <a:graphic>
          <a:graphicData uri="http://schemas.openxmlformats.org/drawingml/2006/table">
            <a:tbl>
              <a:tblPr/>
              <a:tblGrid>
                <a:gridCol w="8913214">
                  <a:extLst>
                    <a:ext uri="{9D8B030D-6E8A-4147-A177-3AD203B41FA5}">
                      <a16:colId xmlns:a16="http://schemas.microsoft.com/office/drawing/2014/main" val="20000"/>
                    </a:ext>
                  </a:extLst>
                </a:gridCol>
              </a:tblGrid>
              <a:tr h="236598">
                <a:tc>
                  <a:txBody>
                    <a:bodyPr/>
                    <a:lstStyle/>
                    <a:p>
                      <a:r>
                        <a:rPr lang="ja-JP" altLang="en-US" b="1" dirty="0">
                          <a:solidFill>
                            <a:srgbClr val="666666"/>
                          </a:solidFill>
                          <a:effectLst/>
                        </a:rPr>
                        <a:t>糖尿病のある人は、適切な治療を受け生活スタイルを改善するべき</a:t>
                      </a:r>
                      <a:r>
                        <a:rPr lang="ja-JP" altLang="en-US" dirty="0">
                          <a:solidFill>
                            <a:srgbClr val="666666"/>
                          </a:solidFill>
                          <a:effectLst/>
                        </a:rPr>
                        <a:t> </a:t>
                      </a:r>
                      <a:r>
                        <a:rPr lang="en-US" altLang="ja-JP" dirty="0">
                          <a:effectLst/>
                        </a:rPr>
                        <a:t>(</a:t>
                      </a:r>
                      <a:r>
                        <a:rPr lang="ja-JP" altLang="en-US" dirty="0">
                          <a:effectLst/>
                        </a:rPr>
                        <a:t>推奨グレード：強</a:t>
                      </a:r>
                      <a:r>
                        <a:rPr lang="en-US" altLang="ja-JP" dirty="0">
                          <a:effectLst/>
                        </a:rPr>
                        <a:t>)</a:t>
                      </a:r>
                      <a:endParaRPr lang="ja-JP" altLang="en-US" dirty="0">
                        <a:solidFill>
                          <a:srgbClr val="666666"/>
                        </a:solidFill>
                        <a:effectLst/>
                      </a:endParaRPr>
                    </a:p>
                  </a:txBody>
                  <a:tcPr marL="0" marR="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r h="1419586">
                <a:tc>
                  <a:txBody>
                    <a:bodyPr/>
                    <a:lstStyle/>
                    <a:p>
                      <a:r>
                        <a:rPr lang="ja-JP" altLang="en-US" dirty="0">
                          <a:effectLst/>
                        </a:rPr>
                        <a:t>　</a:t>
                      </a:r>
                      <a:r>
                        <a:rPr lang="ja-JP" altLang="en-US" dirty="0">
                          <a:effectLst/>
                          <a:latin typeface="HGP創英角ｺﾞｼｯｸUB" panose="020B0900000000000000" pitchFamily="50" charset="-128"/>
                          <a:ea typeface="HGP創英角ｺﾞｼｯｸUB" panose="020B0900000000000000" pitchFamily="50" charset="-128"/>
                        </a:rPr>
                        <a:t>　詳しいメカニズムはまだ分かっていないが、糖尿病の人が血糖コントロールを適切に行わないでいると、認知症のリスクが上昇するという報告ある。血糖コントロールの不良は、認知機能の低下と関連がある。糖尿病腎症、網膜症、聴覚障害、心血管疾患といった合併症は、認知症のリスクを上昇させる。血糖コントロールを改善し、高コレステロールと高血圧を治療すれば、認知症のリスクが低下する可能性がある。 </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Rectangle 1"/>
          <p:cNvSpPr>
            <a:spLocks noChangeArrowheads="1"/>
          </p:cNvSpPr>
          <p:nvPr/>
        </p:nvSpPr>
        <p:spPr bwMode="auto">
          <a:xfrm>
            <a:off x="868363" y="3451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タイトル 6"/>
          <p:cNvSpPr>
            <a:spLocks noGrp="1"/>
          </p:cNvSpPr>
          <p:nvPr>
            <p:ph type="title"/>
          </p:nvPr>
        </p:nvSpPr>
        <p:spPr>
          <a:xfrm>
            <a:off x="0" y="0"/>
            <a:ext cx="9144000" cy="476672"/>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l"/>
            <a:r>
              <a:rPr lang="ja-JP" altLang="en-US" sz="2800" b="1" dirty="0"/>
              <a:t>　　　　　　　　</a:t>
            </a:r>
            <a:br>
              <a:rPr lang="en-US" altLang="ja-JP" sz="2800" b="1" dirty="0"/>
            </a:br>
            <a:r>
              <a:rPr lang="ja-JP" altLang="en-US" sz="2800" b="1" dirty="0"/>
              <a:t>　　　　　　　　　　</a:t>
            </a:r>
            <a:br>
              <a:rPr lang="en-US" altLang="ja-JP" sz="2800" b="1" dirty="0"/>
            </a:br>
            <a:r>
              <a:rPr lang="ja-JP" altLang="en-US" sz="2700" dirty="0"/>
              <a:t>認知症は</a:t>
            </a:r>
            <a:r>
              <a:rPr lang="en-US" altLang="ja-JP" sz="2700" dirty="0"/>
              <a:t>30</a:t>
            </a:r>
            <a:r>
              <a:rPr lang="ja-JP" altLang="en-US" sz="2700" dirty="0"/>
              <a:t>年間で</a:t>
            </a:r>
            <a:r>
              <a:rPr lang="en-US" altLang="ja-JP" sz="2700" dirty="0"/>
              <a:t>3</a:t>
            </a:r>
            <a:r>
              <a:rPr lang="ja-JP" altLang="en-US" sz="2700" dirty="0"/>
              <a:t>倍に増加　</a:t>
            </a:r>
            <a:r>
              <a:rPr lang="ja-JP" altLang="en-US" sz="2000" dirty="0"/>
              <a:t>食事と運動を改善すれば認知症リスクは減らせる</a:t>
            </a:r>
            <a:br>
              <a:rPr lang="en-US" altLang="ja-JP" sz="2200" dirty="0"/>
            </a:br>
            <a:br>
              <a:rPr lang="ja-JP" altLang="en-US" sz="2200" dirty="0"/>
            </a:br>
            <a:endParaRPr kumimoji="1" lang="ja-JP" altLang="en-US" sz="2200" dirty="0"/>
          </a:p>
        </p:txBody>
      </p:sp>
      <p:sp>
        <p:nvSpPr>
          <p:cNvPr id="12" name="正方形/長方形 11"/>
          <p:cNvSpPr/>
          <p:nvPr/>
        </p:nvSpPr>
        <p:spPr>
          <a:xfrm>
            <a:off x="107504" y="2027634"/>
            <a:ext cx="8913214" cy="36568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　</a:t>
            </a: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lang="ja-JP" altLang="en-US" dirty="0">
                <a:latin typeface="HGP創英角ｺﾞｼｯｸUB" panose="020B0900000000000000" pitchFamily="50" charset="-128"/>
                <a:ea typeface="HGP創英角ｺﾞｼｯｸUB" panose="020B0900000000000000" pitchFamily="50" charset="-128"/>
              </a:rPr>
              <a:t>糖尿病のある人は、適切な治療を受け生活スタイルを改善するべき</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推奨グレード：強</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3" name="正方形/長方形 12"/>
          <p:cNvSpPr/>
          <p:nvPr/>
        </p:nvSpPr>
        <p:spPr>
          <a:xfrm>
            <a:off x="108047" y="3966691"/>
            <a:ext cx="8913214" cy="64807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ja-JP" dirty="0">
              <a:latin typeface="HGP創英角ｺﾞｼｯｸUB" panose="020B0900000000000000" pitchFamily="50" charset="-128"/>
              <a:ea typeface="HGP創英角ｺﾞｼｯｸUB" panose="020B0900000000000000" pitchFamily="50" charset="-128"/>
            </a:endParaRPr>
          </a:p>
          <a:p>
            <a:pPr algn="ctr"/>
            <a:r>
              <a:rPr lang="ja-JP" altLang="en-US" dirty="0">
                <a:latin typeface="HGP創英角ｺﾞｼｯｸUB" panose="020B0900000000000000" pitchFamily="50" charset="-128"/>
                <a:ea typeface="HGP創英角ｺﾞｼｯｸUB" panose="020B0900000000000000" pitchFamily="50" charset="-128"/>
              </a:rPr>
              <a:t>喫煙は身体の健康を害するだけでなく、認知症と認知機能低下のリスクにもなる。たばこ</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を吸う人は禁煙が勧められる</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推奨グレード：強</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108047" y="4725144"/>
            <a:ext cx="8913214" cy="64807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ビタミンＢ、Ｅ．多価不飽和脂肪酸、マルチビタミンのサプリメントは、認知症予防の観点からは推奨されない</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推奨グレード：強</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07504" y="5445224"/>
            <a:ext cx="8913214" cy="64807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過度のアルコール摂取を習慣としている人には、認知症予防の観点から、飲酒量を減らすか断酒が勧められる</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推奨グレード：条件付き</a:t>
            </a:r>
            <a:r>
              <a:rPr lang="en-US" altLang="ja-JP" dirty="0">
                <a:latin typeface="HGP創英角ｺﾞｼｯｸUB" panose="020B0900000000000000" pitchFamily="50" charset="-128"/>
                <a:ea typeface="HGP創英角ｺﾞｼｯｸUB" panose="020B0900000000000000" pitchFamily="50" charset="-128"/>
              </a:rPr>
              <a:t>) </a:t>
            </a:r>
          </a:p>
          <a:p>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108047" y="6209928"/>
            <a:ext cx="8913214" cy="64807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社会的な交流と支援は人生を通じて健康や幸福に強く関連している。生活においては社会的な関わりは必要だ</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推奨グレード：条件付き</a:t>
            </a:r>
            <a:r>
              <a:rPr lang="en-US" altLang="ja-JP" dirty="0">
                <a:latin typeface="HGP創英角ｺﾞｼｯｸUB" panose="020B0900000000000000" pitchFamily="50" charset="-128"/>
                <a:ea typeface="HGP創英角ｺﾞｼｯｸUB" panose="020B0900000000000000" pitchFamily="50" charset="-128"/>
              </a:rPr>
              <a:t>) </a:t>
            </a:r>
          </a:p>
          <a:p>
            <a:endParaRPr kumimoji="1" lang="ja-JP" altLang="en-US" dirty="0">
              <a:latin typeface="HGP創英角ｺﾞｼｯｸUB" panose="020B0900000000000000" pitchFamily="50" charset="-128"/>
              <a:ea typeface="HGP創英角ｺﾞｼｯｸUB" panose="020B0900000000000000"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95800062"/>
              </p:ext>
            </p:extLst>
          </p:nvPr>
        </p:nvGraphicFramePr>
        <p:xfrm>
          <a:off x="180054" y="565941"/>
          <a:ext cx="8841207" cy="1371600"/>
        </p:xfrm>
        <a:graphic>
          <a:graphicData uri="http://schemas.openxmlformats.org/drawingml/2006/table">
            <a:tbl>
              <a:tblPr/>
              <a:tblGrid>
                <a:gridCol w="8841207">
                  <a:extLst>
                    <a:ext uri="{9D8B030D-6E8A-4147-A177-3AD203B41FA5}">
                      <a16:colId xmlns:a16="http://schemas.microsoft.com/office/drawing/2014/main" val="20000"/>
                    </a:ext>
                  </a:extLst>
                </a:gridCol>
              </a:tblGrid>
              <a:tr h="192484">
                <a:tc>
                  <a:txBody>
                    <a:bodyPr/>
                    <a:lstStyle/>
                    <a:p>
                      <a:r>
                        <a:rPr lang="ja-JP" altLang="en-US" b="1" dirty="0">
                          <a:solidFill>
                            <a:srgbClr val="666666"/>
                          </a:solidFill>
                          <a:effectLst/>
                          <a:latin typeface="HGP創英角ｺﾞｼｯｸUB" panose="020B0900000000000000" pitchFamily="50" charset="-128"/>
                          <a:ea typeface="HGP創英角ｺﾞｼｯｸUB" panose="020B0900000000000000" pitchFamily="50" charset="-128"/>
                        </a:rPr>
                        <a:t>高血圧のある人は、</a:t>
                      </a:r>
                      <a:r>
                        <a:rPr lang="en-US" altLang="ja-JP" b="1" dirty="0">
                          <a:solidFill>
                            <a:srgbClr val="666666"/>
                          </a:solidFill>
                          <a:effectLst/>
                          <a:latin typeface="HGP創英角ｺﾞｼｯｸUB" panose="020B0900000000000000" pitchFamily="50" charset="-128"/>
                          <a:ea typeface="HGP創英角ｺﾞｼｯｸUB" panose="020B0900000000000000" pitchFamily="50" charset="-128"/>
                        </a:rPr>
                        <a:t>WHO</a:t>
                      </a:r>
                      <a:r>
                        <a:rPr lang="ja-JP" altLang="en-US" b="1" dirty="0">
                          <a:solidFill>
                            <a:srgbClr val="666666"/>
                          </a:solidFill>
                          <a:effectLst/>
                          <a:latin typeface="HGP創英角ｺﾞｼｯｸUB" panose="020B0900000000000000" pitchFamily="50" charset="-128"/>
                          <a:ea typeface="HGP創英角ｺﾞｼｯｸUB" panose="020B0900000000000000" pitchFamily="50" charset="-128"/>
                        </a:rPr>
                        <a:t>のガイドラインに従い適切な治療を受けるべき</a:t>
                      </a:r>
                      <a:r>
                        <a:rPr lang="ja-JP" altLang="en-US" dirty="0">
                          <a:solidFill>
                            <a:srgbClr val="666666"/>
                          </a:solidFill>
                          <a:effectLst/>
                          <a:latin typeface="HGP創英角ｺﾞｼｯｸUB" panose="020B0900000000000000" pitchFamily="50" charset="-128"/>
                          <a:ea typeface="HGP創英角ｺﾞｼｯｸUB" panose="020B0900000000000000" pitchFamily="50" charset="-128"/>
                        </a:rPr>
                        <a:t> </a:t>
                      </a:r>
                      <a:r>
                        <a:rPr lang="en-US" altLang="ja-JP" dirty="0">
                          <a:effectLst/>
                          <a:latin typeface="HGP創英角ｺﾞｼｯｸUB" panose="020B0900000000000000" pitchFamily="50" charset="-128"/>
                          <a:ea typeface="HGP創英角ｺﾞｼｯｸUB" panose="020B0900000000000000" pitchFamily="50" charset="-128"/>
                        </a:rPr>
                        <a:t>(</a:t>
                      </a:r>
                      <a:r>
                        <a:rPr lang="ja-JP" altLang="en-US" dirty="0">
                          <a:effectLst/>
                          <a:latin typeface="HGP創英角ｺﾞｼｯｸUB" panose="020B0900000000000000" pitchFamily="50" charset="-128"/>
                          <a:ea typeface="HGP創英角ｺﾞｼｯｸUB" panose="020B0900000000000000" pitchFamily="50" charset="-128"/>
                        </a:rPr>
                        <a:t>推奨グレード：強</a:t>
                      </a:r>
                      <a:r>
                        <a:rPr lang="en-US" altLang="ja-JP" dirty="0">
                          <a:effectLst/>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effectLst/>
                        <a:latin typeface="HGP創英角ｺﾞｼｯｸUB" panose="020B0900000000000000" pitchFamily="50" charset="-128"/>
                        <a:ea typeface="HGP創英角ｺﾞｼｯｸUB" panose="020B0900000000000000" pitchFamily="50" charset="-128"/>
                      </a:endParaRPr>
                    </a:p>
                  </a:txBody>
                  <a:tcPr marL="0" marR="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r h="879392">
                <a:tc>
                  <a:txBody>
                    <a:bodyPr/>
                    <a:lstStyle/>
                    <a:p>
                      <a:r>
                        <a:rPr lang="ja-JP" altLang="en-US" dirty="0">
                          <a:effectLst/>
                          <a:latin typeface="HGP創英角ｺﾞｼｯｸUB" panose="020B0900000000000000" pitchFamily="50" charset="-128"/>
                          <a:ea typeface="HGP創英角ｺﾞｼｯｸUB" panose="020B0900000000000000" pitchFamily="50" charset="-128"/>
                        </a:rPr>
                        <a:t>高血圧を放置していることが認知症の原因になることが、研究で明らかになっている。高血圧は、健康的な食事、適正体重の維持、運動を十分に行うなど、生活習慣を改善することで予防・改善が可能だ。降圧薬による治療を受けることで血圧をコントロールできるので、治療を受けることが重要。</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正方形/長方形 17"/>
          <p:cNvSpPr/>
          <p:nvPr/>
        </p:nvSpPr>
        <p:spPr>
          <a:xfrm>
            <a:off x="103634" y="523423"/>
            <a:ext cx="8913214" cy="28803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lang="ja-JP" altLang="en-US" dirty="0">
                <a:latin typeface="HGP創英角ｺﾞｼｯｸUB" panose="020B0900000000000000" pitchFamily="50" charset="-128"/>
                <a:ea typeface="HGP創英角ｺﾞｼｯｸUB" panose="020B0900000000000000" pitchFamily="50" charset="-128"/>
              </a:rPr>
              <a:t>高血圧のある人は、ＷＨＯのガイドラインに従い適切な治療を受けるべき</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推奨グレード：強</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srgbClr val="666666"/>
              </a:solidFill>
              <a:latin typeface="HGP創英角ｺﾞｼｯｸUB" panose="020B0900000000000000" pitchFamily="50" charset="-128"/>
              <a:ea typeface="HGP創英角ｺﾞｼｯｸUB" panose="020B0900000000000000" pitchFamily="50" charset="-128"/>
            </a:endParaRPr>
          </a:p>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47401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79512" y="2492896"/>
            <a:ext cx="8856984" cy="11430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dirty="0"/>
              <a:t> </a:t>
            </a:r>
            <a:br>
              <a:rPr lang="en-US" altLang="ja-JP" dirty="0"/>
            </a:br>
            <a:r>
              <a:rPr lang="ja-JP" altLang="en-US" dirty="0"/>
              <a:t>東京都認知症施策から認知症検診開始</a:t>
            </a:r>
            <a:br>
              <a:rPr lang="en-US" altLang="ja-JP" dirty="0"/>
            </a:br>
            <a:endParaRPr kumimoji="1" lang="ja-JP" altLang="en-US" dirty="0"/>
          </a:p>
        </p:txBody>
      </p:sp>
    </p:spTree>
    <p:extLst>
      <p:ext uri="{BB962C8B-B14F-4D97-AF65-F5344CB8AC3E}">
        <p14:creationId xmlns:p14="http://schemas.microsoft.com/office/powerpoint/2010/main" val="4214245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6" t="14529" r="4608" b="7637"/>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251520" y="6093296"/>
            <a:ext cx="216024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84393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2" t="12249" r="7413" b="736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23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6" t="10173" r="1194" b="527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4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75" t="16717" r="24648" b="11416"/>
          <a:stretch/>
        </p:blipFill>
        <p:spPr bwMode="auto">
          <a:xfrm rot="5400000">
            <a:off x="1529916" y="-817376"/>
            <a:ext cx="6120680" cy="918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0" y="0"/>
            <a:ext cx="9144000" cy="9087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800" dirty="0"/>
              <a:t>認知症予防　国内外で動き　「共生」への支援も重要　</a:t>
            </a:r>
            <a:endParaRPr kumimoji="1" lang="en-US" altLang="ja-JP" sz="2800" dirty="0"/>
          </a:p>
          <a:p>
            <a:pPr algn="ctr"/>
            <a:r>
              <a:rPr kumimoji="1" lang="ja-JP" altLang="en-US" sz="2800" dirty="0"/>
              <a:t>毎日新聞　</a:t>
            </a:r>
            <a:r>
              <a:rPr kumimoji="1" lang="en-US" altLang="ja-JP" sz="2800" dirty="0"/>
              <a:t>2019</a:t>
            </a:r>
            <a:r>
              <a:rPr kumimoji="1" lang="ja-JP" altLang="en-US" sz="2800" dirty="0"/>
              <a:t>年</a:t>
            </a:r>
            <a:r>
              <a:rPr kumimoji="1" lang="en-US" altLang="ja-JP" sz="2800" dirty="0"/>
              <a:t>6</a:t>
            </a:r>
            <a:r>
              <a:rPr kumimoji="1" lang="ja-JP" altLang="en-US" sz="2800" dirty="0"/>
              <a:t>月</a:t>
            </a:r>
            <a:r>
              <a:rPr kumimoji="1" lang="en-US" altLang="ja-JP" sz="2800" dirty="0"/>
              <a:t>12</a:t>
            </a:r>
            <a:r>
              <a:rPr kumimoji="1" lang="ja-JP" altLang="en-US" sz="2800" dirty="0"/>
              <a:t>日　</a:t>
            </a:r>
          </a:p>
        </p:txBody>
      </p:sp>
      <p:cxnSp>
        <p:nvCxnSpPr>
          <p:cNvPr id="4" name="直線コネクタ 3"/>
          <p:cNvCxnSpPr/>
          <p:nvPr/>
        </p:nvCxnSpPr>
        <p:spPr>
          <a:xfrm flipH="1">
            <a:off x="6876256" y="1127381"/>
            <a:ext cx="46856" cy="15095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直線コネクタ 9"/>
          <p:cNvCxnSpPr/>
          <p:nvPr/>
        </p:nvCxnSpPr>
        <p:spPr>
          <a:xfrm flipH="1">
            <a:off x="6660232" y="1118253"/>
            <a:ext cx="46856" cy="15095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直線コネクタ 10"/>
          <p:cNvCxnSpPr/>
          <p:nvPr/>
        </p:nvCxnSpPr>
        <p:spPr>
          <a:xfrm flipH="1">
            <a:off x="6060740" y="1052736"/>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直線コネクタ 12"/>
          <p:cNvCxnSpPr/>
          <p:nvPr/>
        </p:nvCxnSpPr>
        <p:spPr>
          <a:xfrm flipH="1">
            <a:off x="5796136" y="1052736"/>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直線コネクタ 13"/>
          <p:cNvCxnSpPr/>
          <p:nvPr/>
        </p:nvCxnSpPr>
        <p:spPr>
          <a:xfrm flipH="1">
            <a:off x="5552526" y="1043608"/>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直線コネクタ 14"/>
          <p:cNvCxnSpPr/>
          <p:nvPr/>
        </p:nvCxnSpPr>
        <p:spPr>
          <a:xfrm flipH="1">
            <a:off x="5234889" y="1043608"/>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直線コネクタ 15"/>
          <p:cNvCxnSpPr/>
          <p:nvPr/>
        </p:nvCxnSpPr>
        <p:spPr>
          <a:xfrm flipH="1">
            <a:off x="4978407" y="1043608"/>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直線コネクタ 16"/>
          <p:cNvCxnSpPr/>
          <p:nvPr/>
        </p:nvCxnSpPr>
        <p:spPr>
          <a:xfrm flipH="1">
            <a:off x="4692588" y="1019876"/>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直線コネクタ 17"/>
          <p:cNvCxnSpPr/>
          <p:nvPr/>
        </p:nvCxnSpPr>
        <p:spPr>
          <a:xfrm flipH="1">
            <a:off x="4355976" y="1019876"/>
            <a:ext cx="46856"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直線コネクタ 18"/>
          <p:cNvCxnSpPr/>
          <p:nvPr/>
        </p:nvCxnSpPr>
        <p:spPr>
          <a:xfrm>
            <a:off x="7164288"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直線コネクタ 23"/>
          <p:cNvCxnSpPr/>
          <p:nvPr/>
        </p:nvCxnSpPr>
        <p:spPr>
          <a:xfrm>
            <a:off x="6579705"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直線コネクタ 24"/>
          <p:cNvCxnSpPr/>
          <p:nvPr/>
        </p:nvCxnSpPr>
        <p:spPr>
          <a:xfrm>
            <a:off x="6300192"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直線コネクタ 25"/>
          <p:cNvCxnSpPr/>
          <p:nvPr/>
        </p:nvCxnSpPr>
        <p:spPr>
          <a:xfrm>
            <a:off x="6052187"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直線コネクタ 26"/>
          <p:cNvCxnSpPr/>
          <p:nvPr/>
        </p:nvCxnSpPr>
        <p:spPr>
          <a:xfrm>
            <a:off x="5796136" y="3554896"/>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直線コネクタ 27"/>
          <p:cNvCxnSpPr/>
          <p:nvPr/>
        </p:nvCxnSpPr>
        <p:spPr>
          <a:xfrm>
            <a:off x="5508104" y="3540359"/>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直線コネクタ 28"/>
          <p:cNvCxnSpPr/>
          <p:nvPr/>
        </p:nvCxnSpPr>
        <p:spPr>
          <a:xfrm>
            <a:off x="5239478"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a:off x="4978407"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a:off x="6876256" y="3540359"/>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直線コネクタ 31"/>
          <p:cNvCxnSpPr/>
          <p:nvPr/>
        </p:nvCxnSpPr>
        <p:spPr>
          <a:xfrm>
            <a:off x="2915816"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直線コネクタ 32"/>
          <p:cNvCxnSpPr/>
          <p:nvPr/>
        </p:nvCxnSpPr>
        <p:spPr>
          <a:xfrm flipH="1">
            <a:off x="2663788" y="3501008"/>
            <a:ext cx="36004"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直線コネクタ 36"/>
          <p:cNvCxnSpPr/>
          <p:nvPr/>
        </p:nvCxnSpPr>
        <p:spPr>
          <a:xfrm>
            <a:off x="2411760" y="3501008"/>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直線コネクタ 37"/>
          <p:cNvCxnSpPr/>
          <p:nvPr/>
        </p:nvCxnSpPr>
        <p:spPr>
          <a:xfrm>
            <a:off x="2123728" y="3540359"/>
            <a:ext cx="0" cy="15841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直線コネクタ 38"/>
          <p:cNvCxnSpPr/>
          <p:nvPr/>
        </p:nvCxnSpPr>
        <p:spPr>
          <a:xfrm>
            <a:off x="1907704" y="3501008"/>
            <a:ext cx="0" cy="158417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5809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132856"/>
            <a:ext cx="8229600" cy="1719064"/>
          </a:xfrm>
        </p:spPr>
        <p:style>
          <a:lnRef idx="1">
            <a:schemeClr val="accent5"/>
          </a:lnRef>
          <a:fillRef idx="2">
            <a:schemeClr val="accent5"/>
          </a:fillRef>
          <a:effectRef idx="1">
            <a:schemeClr val="accent5"/>
          </a:effectRef>
          <a:fontRef idx="minor">
            <a:schemeClr val="dk1"/>
          </a:fontRef>
        </p:style>
        <p:txBody>
          <a:bodyPr>
            <a:normAutofit/>
          </a:bodyPr>
          <a:lstStyle/>
          <a:p>
            <a:r>
              <a:rPr kumimoji="1" lang="ja-JP" altLang="en-US" dirty="0"/>
              <a:t>全ての職種でＨＤＳ－Ｒを</a:t>
            </a:r>
            <a:br>
              <a:rPr kumimoji="1" lang="en-US" altLang="ja-JP" dirty="0"/>
            </a:br>
            <a:r>
              <a:rPr kumimoji="1" lang="ja-JP" altLang="en-US" dirty="0"/>
              <a:t>正しくとれるようになりましょう！</a:t>
            </a:r>
          </a:p>
        </p:txBody>
      </p:sp>
    </p:spTree>
    <p:extLst>
      <p:ext uri="{BB962C8B-B14F-4D97-AF65-F5344CB8AC3E}">
        <p14:creationId xmlns:p14="http://schemas.microsoft.com/office/powerpoint/2010/main" val="260739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564904"/>
            <a:ext cx="8856984" cy="1143000"/>
          </a:xfrm>
        </p:spPr>
        <p:style>
          <a:lnRef idx="1">
            <a:schemeClr val="accent5"/>
          </a:lnRef>
          <a:fillRef idx="2">
            <a:schemeClr val="accent5"/>
          </a:fillRef>
          <a:effectRef idx="1">
            <a:schemeClr val="accent5"/>
          </a:effectRef>
          <a:fontRef idx="minor">
            <a:schemeClr val="dk1"/>
          </a:fontRef>
        </p:style>
        <p:txBody>
          <a:bodyPr>
            <a:normAutofit fontScale="90000"/>
          </a:bodyPr>
          <a:lstStyle/>
          <a:p>
            <a:br>
              <a:rPr lang="en-US" altLang="ja-JP" dirty="0"/>
            </a:br>
            <a:r>
              <a:rPr lang="ja-JP" altLang="en-US" dirty="0"/>
              <a:t>横浜市のおける認知症検診の取り組み</a:t>
            </a:r>
            <a:br>
              <a:rPr lang="en-US" altLang="ja-JP" dirty="0"/>
            </a:br>
            <a:endParaRPr kumimoji="1" lang="ja-JP" altLang="en-US" dirty="0"/>
          </a:p>
        </p:txBody>
      </p:sp>
    </p:spTree>
    <p:extLst>
      <p:ext uri="{BB962C8B-B14F-4D97-AF65-F5344CB8AC3E}">
        <p14:creationId xmlns:p14="http://schemas.microsoft.com/office/powerpoint/2010/main" val="604549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35496" y="764704"/>
            <a:ext cx="9108504" cy="6048672"/>
          </a:xfrm>
        </p:spPr>
        <p:txBody>
          <a:bodyPr>
            <a:normAutofit fontScale="92500"/>
          </a:bodyPr>
          <a:lstStyle/>
          <a:p>
            <a:pPr marL="0" indent="0">
              <a:buNone/>
            </a:pPr>
            <a:r>
              <a:rPr kumimoji="1" lang="en-US" altLang="ja-JP" sz="2400" dirty="0"/>
              <a:t>1</a:t>
            </a:r>
            <a:r>
              <a:rPr kumimoji="1" lang="ja-JP" altLang="en-US" sz="2400" dirty="0"/>
              <a:t>　定義</a:t>
            </a:r>
            <a:endParaRPr kumimoji="1" lang="en-US" altLang="ja-JP" sz="2400" dirty="0"/>
          </a:p>
          <a:p>
            <a:pPr marL="0" indent="0">
              <a:buNone/>
            </a:pPr>
            <a:r>
              <a:rPr lang="ja-JP" altLang="en-US" sz="2400" dirty="0"/>
              <a:t>（</a:t>
            </a:r>
            <a:r>
              <a:rPr lang="en-US" altLang="ja-JP" sz="2400" dirty="0"/>
              <a:t>1</a:t>
            </a:r>
            <a:r>
              <a:rPr lang="ja-JP" altLang="en-US" sz="2400" dirty="0"/>
              <a:t>）１次検診       </a:t>
            </a:r>
            <a:r>
              <a:rPr lang="en-US" altLang="ja-JP" sz="2400" dirty="0"/>
              <a:t>HDS-</a:t>
            </a:r>
            <a:r>
              <a:rPr lang="ja-JP" altLang="en-US" sz="2400" dirty="0"/>
              <a:t>Ｒおよび地域包括ケアシステムにおける認知症アセスメントシート（ＤＡＳＣ－</a:t>
            </a:r>
            <a:r>
              <a:rPr lang="en-US" altLang="ja-JP" sz="2400" dirty="0"/>
              <a:t>21</a:t>
            </a:r>
            <a:r>
              <a:rPr lang="ja-JP" altLang="en-US" sz="2400" dirty="0"/>
              <a:t>）の実施を指します。実施期間は委託とします。</a:t>
            </a:r>
            <a:endParaRPr lang="en-US" altLang="ja-JP" sz="2400" dirty="0"/>
          </a:p>
          <a:p>
            <a:pPr marL="0" indent="0">
              <a:buNone/>
            </a:pPr>
            <a:r>
              <a:rPr lang="ja-JP" altLang="en-US" sz="2400" dirty="0"/>
              <a:t>（</a:t>
            </a:r>
            <a:r>
              <a:rPr lang="en-US" altLang="ja-JP" sz="2400" dirty="0"/>
              <a:t>2</a:t>
            </a:r>
            <a:r>
              <a:rPr lang="ja-JP" altLang="en-US" sz="2400" dirty="0"/>
              <a:t>）</a:t>
            </a:r>
            <a:r>
              <a:rPr lang="en-US" altLang="ja-JP" sz="2400" dirty="0"/>
              <a:t>2</a:t>
            </a:r>
            <a:r>
              <a:rPr lang="ja-JP" altLang="en-US" sz="2400" dirty="0"/>
              <a:t>次検診　　　認知症の鑑別診断を指します。本事業における実施期間は、原則、横浜市認知症疾患医療センターとします。</a:t>
            </a:r>
            <a:endParaRPr lang="en-US" altLang="ja-JP" sz="2400" dirty="0"/>
          </a:p>
          <a:p>
            <a:pPr marL="0" indent="0">
              <a:buNone/>
            </a:pPr>
            <a:r>
              <a:rPr lang="en-US" altLang="ja-JP" sz="2400" dirty="0"/>
              <a:t>2</a:t>
            </a:r>
            <a:r>
              <a:rPr lang="ja-JP" altLang="en-US" sz="2400" dirty="0"/>
              <a:t>　事業目的</a:t>
            </a:r>
            <a:endParaRPr lang="en-US" altLang="ja-JP" sz="2400" dirty="0"/>
          </a:p>
          <a:p>
            <a:pPr marL="0" indent="0">
              <a:buNone/>
            </a:pPr>
            <a:r>
              <a:rPr lang="ja-JP" altLang="en-US" sz="2400" dirty="0"/>
              <a:t>　本事業では</a:t>
            </a:r>
            <a:r>
              <a:rPr lang="en-US" altLang="ja-JP" sz="2400" dirty="0"/>
              <a:t>1</a:t>
            </a:r>
            <a:r>
              <a:rPr lang="ja-JP" altLang="en-US" sz="2400" dirty="0"/>
              <a:t>次検診により、認知症の疑いのある人を早期に発見し、２次検診の受診勧奨を行うことで早期の鑑別診断と治療につなげ、認知症の重症化予防をはかることを目的とします。</a:t>
            </a:r>
            <a:r>
              <a:rPr lang="ja-JP" altLang="en-US" sz="2400" dirty="0">
                <a:solidFill>
                  <a:srgbClr val="FF0000"/>
                </a:solidFill>
              </a:rPr>
              <a:t>（まさに大綱の実践）</a:t>
            </a:r>
            <a:endParaRPr lang="en-US" altLang="ja-JP" sz="2400" dirty="0">
              <a:solidFill>
                <a:srgbClr val="FF0000"/>
              </a:solidFill>
            </a:endParaRPr>
          </a:p>
          <a:p>
            <a:pPr marL="0" indent="0">
              <a:buNone/>
            </a:pPr>
            <a:r>
              <a:rPr lang="en-US" altLang="ja-JP" sz="2400" dirty="0"/>
              <a:t>3</a:t>
            </a:r>
            <a:r>
              <a:rPr lang="ja-JP" altLang="en-US" sz="2400" dirty="0"/>
              <a:t>　対象者</a:t>
            </a:r>
            <a:endParaRPr lang="en-US" altLang="ja-JP" sz="2400" dirty="0"/>
          </a:p>
          <a:p>
            <a:pPr marL="0" indent="0">
              <a:buNone/>
            </a:pPr>
            <a:r>
              <a:rPr lang="ja-JP" altLang="en-US" sz="2400" dirty="0"/>
              <a:t>　以下の全てを満たす方を対象とします。</a:t>
            </a:r>
            <a:endParaRPr lang="en-US" altLang="ja-JP" sz="2400" dirty="0"/>
          </a:p>
          <a:p>
            <a:pPr marL="0" indent="0">
              <a:buNone/>
            </a:pPr>
            <a:r>
              <a:rPr lang="ja-JP" altLang="en-US" sz="2400" dirty="0"/>
              <a:t>（</a:t>
            </a:r>
            <a:r>
              <a:rPr lang="en-US" altLang="ja-JP" sz="2400" dirty="0"/>
              <a:t>1</a:t>
            </a:r>
            <a:r>
              <a:rPr lang="ja-JP" altLang="en-US" sz="2400" dirty="0"/>
              <a:t>）受診日現在、横浜市に在住する６５歳以上の方</a:t>
            </a:r>
            <a:endParaRPr lang="en-US" altLang="ja-JP" sz="2400" dirty="0"/>
          </a:p>
          <a:p>
            <a:pPr marL="0" indent="0">
              <a:buNone/>
            </a:pPr>
            <a:r>
              <a:rPr lang="ja-JP" altLang="en-US" sz="2400" dirty="0"/>
              <a:t>（</a:t>
            </a:r>
            <a:r>
              <a:rPr lang="en-US" altLang="ja-JP" sz="2400" dirty="0"/>
              <a:t>2</a:t>
            </a:r>
            <a:r>
              <a:rPr lang="ja-JP" altLang="en-US" sz="2400" dirty="0"/>
              <a:t>）検診日までに医療機関で認知症の診断を受けたことがない方</a:t>
            </a:r>
            <a:endParaRPr lang="en-US" altLang="ja-JP" sz="2400" dirty="0"/>
          </a:p>
          <a:p>
            <a:pPr marL="0" indent="0">
              <a:buNone/>
            </a:pPr>
            <a:r>
              <a:rPr lang="en-US" altLang="ja-JP" sz="2400" dirty="0"/>
              <a:t>4</a:t>
            </a:r>
            <a:r>
              <a:rPr lang="ja-JP" altLang="en-US" sz="2400" dirty="0"/>
              <a:t>　受診回数</a:t>
            </a:r>
            <a:endParaRPr lang="en-US" altLang="ja-JP" sz="2400" dirty="0"/>
          </a:p>
          <a:p>
            <a:pPr marL="0" indent="0">
              <a:buNone/>
            </a:pPr>
            <a:r>
              <a:rPr lang="ja-JP" altLang="en-US" sz="2400" dirty="0"/>
              <a:t>　対象者が検診を受けることができる回数は、</a:t>
            </a:r>
            <a:r>
              <a:rPr lang="en-US" altLang="ja-JP" sz="2400" dirty="0"/>
              <a:t>1</a:t>
            </a:r>
            <a:r>
              <a:rPr lang="ja-JP" altLang="en-US" sz="2400" dirty="0"/>
              <a:t>年度に</a:t>
            </a:r>
            <a:r>
              <a:rPr lang="en-US" altLang="ja-JP" sz="2400" dirty="0"/>
              <a:t>1</a:t>
            </a:r>
            <a:r>
              <a:rPr lang="ja-JP" altLang="en-US" sz="2400" dirty="0"/>
              <a:t>回とします。</a:t>
            </a:r>
            <a:endParaRPr lang="en-US" altLang="ja-JP" sz="2400" dirty="0"/>
          </a:p>
          <a:p>
            <a:pPr marL="0" indent="0">
              <a:buNone/>
            </a:pPr>
            <a:endParaRPr lang="en-US" altLang="ja-JP" sz="2400" dirty="0"/>
          </a:p>
        </p:txBody>
      </p:sp>
      <p:sp>
        <p:nvSpPr>
          <p:cNvPr id="5" name="タイトル 1"/>
          <p:cNvSpPr>
            <a:spLocks noGrp="1"/>
          </p:cNvSpPr>
          <p:nvPr>
            <p:ph type="title"/>
          </p:nvPr>
        </p:nvSpPr>
        <p:spPr>
          <a:xfrm>
            <a:off x="0" y="-13591"/>
            <a:ext cx="9144000" cy="778295"/>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800" dirty="0"/>
              <a:t>横浜市認知症早期発見モデル事業委託の募集について　　</a:t>
            </a:r>
            <a:br>
              <a:rPr lang="en-US" altLang="ja-JP" sz="2800" dirty="0"/>
            </a:br>
            <a:r>
              <a:rPr lang="ja-JP" altLang="en-US" sz="2800" dirty="0"/>
              <a:t>健康在第４４１号　令和元年７月２６日</a:t>
            </a:r>
            <a:endParaRPr kumimoji="1" lang="ja-JP" altLang="en-US" sz="2800" dirty="0"/>
          </a:p>
        </p:txBody>
      </p:sp>
      <p:cxnSp>
        <p:nvCxnSpPr>
          <p:cNvPr id="3" name="直線コネクタ 2"/>
          <p:cNvCxnSpPr/>
          <p:nvPr/>
        </p:nvCxnSpPr>
        <p:spPr>
          <a:xfrm>
            <a:off x="1783261" y="1412776"/>
            <a:ext cx="360040" cy="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10" name="直線コネクタ 9"/>
          <p:cNvCxnSpPr/>
          <p:nvPr/>
        </p:nvCxnSpPr>
        <p:spPr>
          <a:xfrm>
            <a:off x="1783261" y="2636912"/>
            <a:ext cx="360040" cy="0"/>
          </a:xfrm>
          <a:prstGeom prst="line">
            <a:avLst/>
          </a:prstGeom>
          <a:ln>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202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836712"/>
          </a:xfrm>
        </p:spPr>
        <p:style>
          <a:lnRef idx="1">
            <a:schemeClr val="accent5"/>
          </a:lnRef>
          <a:fillRef idx="2">
            <a:schemeClr val="accent5"/>
          </a:fillRef>
          <a:effectRef idx="1">
            <a:schemeClr val="accent5"/>
          </a:effectRef>
          <a:fontRef idx="minor">
            <a:schemeClr val="dk1"/>
          </a:fontRef>
        </p:style>
        <p:txBody>
          <a:bodyPr>
            <a:noAutofit/>
          </a:bodyPr>
          <a:lstStyle/>
          <a:p>
            <a:r>
              <a:rPr lang="zh-TW" altLang="en-US" sz="2800" dirty="0">
                <a:latin typeface="HGP創英角ｺﾞｼｯｸUB" panose="020B0900000000000000" pitchFamily="50" charset="-128"/>
                <a:ea typeface="HGP創英角ｺﾞｼｯｸUB" panose="020B0900000000000000" pitchFamily="50" charset="-128"/>
              </a:rPr>
              <a:t>認知症施策推進大綱</a:t>
            </a:r>
            <a:r>
              <a:rPr lang="ja-JP" altLang="en-US" sz="2800" dirty="0">
                <a:latin typeface="HGP創英角ｺﾞｼｯｸUB" panose="020B0900000000000000" pitchFamily="50" charset="-128"/>
                <a:ea typeface="HGP創英角ｺﾞｼｯｸUB" panose="020B0900000000000000" pitchFamily="50" charset="-128"/>
              </a:rPr>
              <a:t>　</a:t>
            </a:r>
            <a:r>
              <a:rPr lang="zh-TW" altLang="en-US" sz="2800" dirty="0">
                <a:latin typeface="HGP創英角ｺﾞｼｯｸUB" panose="020B0900000000000000" pitchFamily="50" charset="-128"/>
                <a:ea typeface="HGP創英角ｺﾞｼｯｸUB" panose="020B0900000000000000" pitchFamily="50" charset="-128"/>
              </a:rPr>
              <a:t>認知症施策推進関係閣僚会議</a:t>
            </a:r>
            <a:r>
              <a:rPr lang="ja-JP" altLang="en-US" sz="2800" dirty="0">
                <a:latin typeface="HGP創英角ｺﾞｼｯｸUB" panose="020B0900000000000000" pitchFamily="50" charset="-128"/>
                <a:ea typeface="HGP創英角ｺﾞｼｯｸUB" panose="020B0900000000000000" pitchFamily="50" charset="-128"/>
              </a:rPr>
              <a:t>　</a:t>
            </a:r>
            <a:br>
              <a:rPr lang="en-US" altLang="ja-JP" sz="2800" dirty="0">
                <a:latin typeface="HGP創英角ｺﾞｼｯｸUB" panose="020B0900000000000000" pitchFamily="50" charset="-128"/>
                <a:ea typeface="HGP創英角ｺﾞｼｯｸUB" panose="020B0900000000000000" pitchFamily="50" charset="-128"/>
              </a:rPr>
            </a:br>
            <a:r>
              <a:rPr lang="ja-JP" altLang="en-US" sz="2800" dirty="0">
                <a:latin typeface="HGP創英角ｺﾞｼｯｸUB" panose="020B0900000000000000" pitchFamily="50" charset="-128"/>
                <a:ea typeface="HGP創英角ｺﾞｼｯｸUB" panose="020B0900000000000000" pitchFamily="50" charset="-128"/>
              </a:rPr>
              <a:t>令和元年６月</a:t>
            </a:r>
            <a:r>
              <a:rPr lang="en-US" altLang="ja-JP" sz="2800" dirty="0">
                <a:latin typeface="HGP創英角ｺﾞｼｯｸUB" panose="020B0900000000000000" pitchFamily="50" charset="-128"/>
                <a:ea typeface="HGP創英角ｺﾞｼｯｸUB" panose="020B0900000000000000" pitchFamily="50" charset="-128"/>
              </a:rPr>
              <a:t>18</a:t>
            </a:r>
            <a:r>
              <a:rPr lang="ja-JP" altLang="en-US" sz="2800" dirty="0">
                <a:latin typeface="HGP創英角ｺﾞｼｯｸUB" panose="020B0900000000000000" pitchFamily="50" charset="-128"/>
                <a:ea typeface="HGP創英角ｺﾞｼｯｸUB" panose="020B0900000000000000" pitchFamily="50" charset="-128"/>
              </a:rPr>
              <a:t>日　 基本的考え方　「共生」「予防」とは</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p:cNvSpPr>
            <a:spLocks noGrp="1"/>
          </p:cNvSpPr>
          <p:nvPr>
            <p:ph idx="1"/>
          </p:nvPr>
        </p:nvSpPr>
        <p:spPr>
          <a:xfrm>
            <a:off x="0" y="836712"/>
            <a:ext cx="9144000" cy="6021288"/>
          </a:xfrm>
        </p:spPr>
        <p:txBody>
          <a:bodyPr>
            <a:noAutofit/>
          </a:bodyPr>
          <a:lstStyle/>
          <a:p>
            <a:pPr marL="0" indent="0">
              <a:buNone/>
            </a:pPr>
            <a:r>
              <a:rPr lang="ja-JP" altLang="en-US" sz="2000" dirty="0"/>
              <a:t>　</a:t>
            </a:r>
            <a:r>
              <a:rPr lang="en-US" altLang="ja-JP" sz="2000" dirty="0"/>
              <a:t>※</a:t>
            </a:r>
            <a:r>
              <a:rPr lang="ja-JP" altLang="en-US" sz="2000" dirty="0"/>
              <a:t>認知症はだれもがなりうるもの、家族や身近な人が認知症になることなどを含め、多くの人にとって身近なものとなっている。認知症の発症を遅らせ、認知症になっても希望を持って日常生活を過ごせる社会を目指し、認知症の人や家族の視点を重視しながら、「共生」と「予防」を車の両輪として施策を推進していく。</a:t>
            </a:r>
            <a:endParaRPr lang="en-US" altLang="ja-JP" sz="2000" dirty="0"/>
          </a:p>
          <a:p>
            <a:pPr marL="0" indent="0">
              <a:buNone/>
            </a:pPr>
            <a:r>
              <a:rPr lang="ja-JP" altLang="en-US" sz="2000" dirty="0"/>
              <a:t>　「共生」：認知症の人が、尊厳と希望を持って認知症とともに生きる、認知症があってもなくても同じ社会でともに生きる、という意味である。生活上の困難が生じた場合でも、重症化を予防しつつ、周囲や地域の理解と協力の下、本人が希望を持って前を向き、力を活かしていくことで極力それを減らし、住み慣れた地域の中で尊厳が守られ、自分らしく暮らし続けることができる社会を目指す。</a:t>
            </a:r>
          </a:p>
          <a:p>
            <a:pPr marL="0" indent="0">
              <a:buNone/>
            </a:pPr>
            <a:r>
              <a:rPr lang="ja-JP" altLang="en-US" sz="2000" dirty="0"/>
              <a:t>　「予防」：「認知症にならない」という意味ではなく、「認知症になるのを遅らせる」「認知症になっても進行を緩やかにする」という意味である。</a:t>
            </a:r>
          </a:p>
          <a:p>
            <a:pPr marL="0" indent="0">
              <a:buNone/>
            </a:pPr>
            <a:r>
              <a:rPr lang="ja-JP" altLang="en-US" sz="2000" dirty="0"/>
              <a:t>　運動不足の改善、糖尿病や高血圧症等の生活習慣病の予防、社会参加による社会的孤立の解消や役割の保持等が、認知症の発症を遅らせることができる可能性が示唆されている。（ＷＨＯ）</a:t>
            </a:r>
            <a:endParaRPr lang="en-US" altLang="ja-JP" sz="2000" dirty="0"/>
          </a:p>
          <a:p>
            <a:pPr marL="0" indent="0">
              <a:buNone/>
            </a:pPr>
            <a:r>
              <a:rPr lang="ja-JP" altLang="en-US" sz="2000" dirty="0"/>
              <a:t>予防に関するエビデンスの収集・普及とともに、</a:t>
            </a:r>
            <a:r>
              <a:rPr lang="ja-JP" altLang="en-US" sz="2000" dirty="0">
                <a:solidFill>
                  <a:srgbClr val="FF0000"/>
                </a:solidFill>
              </a:rPr>
              <a:t>通いの場における活動の推進など、</a:t>
            </a:r>
            <a:r>
              <a:rPr lang="ja-JP" altLang="en-US" sz="2000" dirty="0"/>
              <a:t>正しい知識と理解に基づいた予防を含めた認知症への「備え」としての取組に重点を置く。認知症の発症や進行の仕組みの解明、予防法・診断法・治療法等の研究開発を進める。</a:t>
            </a:r>
            <a:endParaRPr kumimoji="1" lang="ja-JP" altLang="en-US" sz="2000" dirty="0"/>
          </a:p>
        </p:txBody>
      </p:sp>
    </p:spTree>
    <p:extLst>
      <p:ext uri="{BB962C8B-B14F-4D97-AF65-F5344CB8AC3E}">
        <p14:creationId xmlns:p14="http://schemas.microsoft.com/office/powerpoint/2010/main" val="311386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08720"/>
          </a:xfrm>
        </p:spPr>
        <p:style>
          <a:lnRef idx="1">
            <a:schemeClr val="accent5"/>
          </a:lnRef>
          <a:fillRef idx="2">
            <a:schemeClr val="accent5"/>
          </a:fillRef>
          <a:effectRef idx="1">
            <a:schemeClr val="accent5"/>
          </a:effectRef>
          <a:fontRef idx="minor">
            <a:schemeClr val="dk1"/>
          </a:fontRef>
        </p:style>
        <p:txBody>
          <a:bodyPr>
            <a:normAutofit fontScale="90000"/>
          </a:bodyPr>
          <a:lstStyle/>
          <a:p>
            <a:br>
              <a:rPr lang="en-US" altLang="zh-TW" sz="2800" dirty="0">
                <a:latin typeface="HGP創英角ｺﾞｼｯｸUB" panose="020B0900000000000000" pitchFamily="50" charset="-128"/>
                <a:ea typeface="HGP創英角ｺﾞｼｯｸUB" panose="020B0900000000000000" pitchFamily="50" charset="-128"/>
              </a:rPr>
            </a:br>
            <a:r>
              <a:rPr lang="zh-TW" altLang="en-US" sz="3100" dirty="0">
                <a:latin typeface="HGP創英角ｺﾞｼｯｸUB" panose="020B0900000000000000" pitchFamily="50" charset="-128"/>
                <a:ea typeface="HGP創英角ｺﾞｼｯｸUB" panose="020B0900000000000000" pitchFamily="50" charset="-128"/>
              </a:rPr>
              <a:t>認知症施策推進大綱</a:t>
            </a:r>
            <a:r>
              <a:rPr lang="ja-JP" altLang="en-US" sz="3100" dirty="0">
                <a:latin typeface="HGP創英角ｺﾞｼｯｸUB" panose="020B0900000000000000" pitchFamily="50" charset="-128"/>
                <a:ea typeface="HGP創英角ｺﾞｼｯｸUB" panose="020B0900000000000000" pitchFamily="50" charset="-128"/>
              </a:rPr>
              <a:t>　</a:t>
            </a:r>
            <a:r>
              <a:rPr lang="zh-TW" altLang="en-US" sz="3100" dirty="0">
                <a:latin typeface="HGP創英角ｺﾞｼｯｸUB" panose="020B0900000000000000" pitchFamily="50" charset="-128"/>
                <a:ea typeface="HGP創英角ｺﾞｼｯｸUB" panose="020B0900000000000000" pitchFamily="50" charset="-128"/>
              </a:rPr>
              <a:t>認知症施策推進関係閣僚会議</a:t>
            </a:r>
            <a:r>
              <a:rPr lang="ja-JP" altLang="en-US" sz="2800" dirty="0">
                <a:latin typeface="HGP創英角ｺﾞｼｯｸUB" panose="020B0900000000000000" pitchFamily="50" charset="-128"/>
                <a:ea typeface="HGP創英角ｺﾞｼｯｸUB" panose="020B0900000000000000" pitchFamily="50" charset="-128"/>
              </a:rPr>
              <a:t>　</a:t>
            </a:r>
            <a:br>
              <a:rPr lang="en-US" altLang="ja-JP" sz="2800" dirty="0">
                <a:latin typeface="HGP創英角ｺﾞｼｯｸUB" panose="020B0900000000000000" pitchFamily="50" charset="-128"/>
                <a:ea typeface="HGP創英角ｺﾞｼｯｸUB" panose="020B0900000000000000" pitchFamily="50" charset="-128"/>
              </a:rPr>
            </a:br>
            <a:r>
              <a:rPr lang="ja-JP" altLang="en-US" sz="2800" dirty="0">
                <a:latin typeface="HGP創英角ｺﾞｼｯｸUB" panose="020B0900000000000000" pitchFamily="50" charset="-128"/>
                <a:ea typeface="HGP創英角ｺﾞｼｯｸUB" panose="020B0900000000000000" pitchFamily="50" charset="-128"/>
              </a:rPr>
              <a:t>令和元年６月</a:t>
            </a:r>
            <a:r>
              <a:rPr lang="en-US" altLang="ja-JP" sz="2800" dirty="0">
                <a:latin typeface="HGP創英角ｺﾞｼｯｸUB" panose="020B0900000000000000" pitchFamily="50" charset="-128"/>
                <a:ea typeface="HGP創英角ｺﾞｼｯｸUB" panose="020B0900000000000000" pitchFamily="50" charset="-128"/>
              </a:rPr>
              <a:t>18</a:t>
            </a:r>
            <a:r>
              <a:rPr lang="ja-JP" altLang="en-US" sz="2800" dirty="0">
                <a:latin typeface="HGP創英角ｺﾞｼｯｸUB" panose="020B0900000000000000" pitchFamily="50" charset="-128"/>
                <a:ea typeface="HGP創英角ｺﾞｼｯｸUB" panose="020B0900000000000000" pitchFamily="50" charset="-128"/>
              </a:rPr>
              <a:t>日　５つの</a:t>
            </a:r>
            <a:r>
              <a:rPr lang="ja-JP" altLang="en-US" sz="2800" dirty="0"/>
              <a:t>基本的な考え方</a:t>
            </a:r>
            <a:br>
              <a:rPr lang="ja-JP" altLang="en-US" sz="2800" dirty="0"/>
            </a:br>
            <a:endParaRPr kumimoji="1" lang="ja-JP" altLang="en-US" sz="2800" dirty="0"/>
          </a:p>
        </p:txBody>
      </p:sp>
      <p:sp>
        <p:nvSpPr>
          <p:cNvPr id="3" name="コンテンツ プレースホルダー 2"/>
          <p:cNvSpPr>
            <a:spLocks noGrp="1"/>
          </p:cNvSpPr>
          <p:nvPr>
            <p:ph idx="1"/>
          </p:nvPr>
        </p:nvSpPr>
        <p:spPr>
          <a:xfrm>
            <a:off x="539552" y="1196752"/>
            <a:ext cx="8229600" cy="5805264"/>
          </a:xfrm>
        </p:spPr>
        <p:txBody>
          <a:bodyPr>
            <a:normAutofit/>
          </a:bodyPr>
          <a:lstStyle/>
          <a:p>
            <a:pPr marL="0" indent="0">
              <a:buNone/>
            </a:pPr>
            <a:r>
              <a:rPr lang="ja-JP" altLang="en-US" dirty="0"/>
              <a:t>１．普及啓発・本人発信支援</a:t>
            </a:r>
          </a:p>
          <a:p>
            <a:pPr marL="0" indent="0">
              <a:buNone/>
            </a:pPr>
            <a:r>
              <a:rPr lang="ja-JP" altLang="en-US" dirty="0"/>
              <a:t>２．予防</a:t>
            </a:r>
          </a:p>
          <a:p>
            <a:pPr marL="0" indent="0">
              <a:buNone/>
            </a:pPr>
            <a:r>
              <a:rPr lang="ja-JP" altLang="en-US" dirty="0"/>
              <a:t>３．医療・ケア・介護サービス・介護者への支援</a:t>
            </a:r>
          </a:p>
          <a:p>
            <a:pPr marL="0" indent="0">
              <a:buNone/>
            </a:pPr>
            <a:r>
              <a:rPr lang="ja-JP" altLang="en-US" dirty="0"/>
              <a:t>４．認知症バリアフリーの推進・若年性認知症</a:t>
            </a:r>
            <a:endParaRPr lang="en-US" altLang="ja-JP" dirty="0"/>
          </a:p>
          <a:p>
            <a:pPr marL="0" indent="0">
              <a:buNone/>
            </a:pPr>
            <a:r>
              <a:rPr lang="ja-JP" altLang="en-US" dirty="0"/>
              <a:t>　　の人への支援・社会参加支援</a:t>
            </a:r>
          </a:p>
          <a:p>
            <a:pPr marL="0" indent="0">
              <a:buNone/>
            </a:pPr>
            <a:r>
              <a:rPr lang="ja-JP" altLang="en-US" dirty="0"/>
              <a:t>５．研究開発・産業促進・国際展開</a:t>
            </a:r>
            <a:endParaRPr lang="en-US" altLang="ja-JP" dirty="0"/>
          </a:p>
          <a:p>
            <a:pPr marL="0" indent="0">
              <a:buNone/>
            </a:pPr>
            <a:r>
              <a:rPr lang="ja-JP" altLang="en-US" dirty="0"/>
              <a:t>　これらの施策は全て認知症の人の視点立って、認知症の人やその家族の意見を踏まえて推進することを基本とする。</a:t>
            </a:r>
            <a:endParaRPr kumimoji="1" lang="ja-JP" altLang="en-US" dirty="0"/>
          </a:p>
        </p:txBody>
      </p:sp>
    </p:spTree>
    <p:extLst>
      <p:ext uri="{BB962C8B-B14F-4D97-AF65-F5344CB8AC3E}">
        <p14:creationId xmlns:p14="http://schemas.microsoft.com/office/powerpoint/2010/main" val="412935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69269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700" b="1" dirty="0"/>
              <a:t>認知症対策「共生と予防」を柱に　政府閣僚会議、新大綱を決定</a:t>
            </a:r>
            <a:r>
              <a:rPr lang="ja-JP" altLang="en-US" sz="2400" b="1" dirty="0"/>
              <a:t>　</a:t>
            </a:r>
            <a:br>
              <a:rPr lang="en-US" altLang="ja-JP" sz="2400" b="1" dirty="0"/>
            </a:br>
            <a:r>
              <a:rPr lang="ja-JP" altLang="en-US" sz="2400" b="1" dirty="0"/>
              <a:t>その背景は　ＮＨＫ時論公論：目指せ“認知症バリアーフリー” </a:t>
            </a:r>
            <a:endParaRPr kumimoji="1" lang="ja-JP" altLang="en-US" sz="2400"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040" t="37985" r="20472" b="18943"/>
          <a:stretch/>
        </p:blipFill>
        <p:spPr bwMode="auto">
          <a:xfrm>
            <a:off x="0" y="692696"/>
            <a:ext cx="9108300"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93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026" t="27982" r="21431" b="28414"/>
          <a:stretch/>
        </p:blipFill>
        <p:spPr bwMode="auto">
          <a:xfrm>
            <a:off x="0" y="692696"/>
            <a:ext cx="9144000"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p:cNvSpPr txBox="1">
            <a:spLocks/>
          </p:cNvSpPr>
          <p:nvPr/>
        </p:nvSpPr>
        <p:spPr>
          <a:xfrm>
            <a:off x="0" y="0"/>
            <a:ext cx="9144000" cy="692696"/>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700" b="1" dirty="0">
                <a:solidFill>
                  <a:schemeClr val="tx1"/>
                </a:solidFill>
              </a:rPr>
              <a:t>認知症対策「共生と予防」を柱に　政府閣僚会議、新大綱を決定</a:t>
            </a:r>
            <a:r>
              <a:rPr lang="ja-JP" altLang="en-US" sz="2400" b="1" dirty="0">
                <a:solidFill>
                  <a:schemeClr val="tx1"/>
                </a:solidFill>
              </a:rPr>
              <a:t>　</a:t>
            </a:r>
            <a:br>
              <a:rPr lang="en-US" altLang="ja-JP" sz="2400" b="1" dirty="0">
                <a:solidFill>
                  <a:schemeClr val="tx1"/>
                </a:solidFill>
              </a:rPr>
            </a:br>
            <a:r>
              <a:rPr lang="ja-JP" altLang="en-US" sz="2400" b="1" dirty="0">
                <a:solidFill>
                  <a:schemeClr val="tx1"/>
                </a:solidFill>
              </a:rPr>
              <a:t>その背景は　ＮＨＫ時論公論：目指せ“認知症バリアーフリー” </a:t>
            </a:r>
            <a:endParaRPr lang="ja-JP" altLang="en-US" sz="2400" dirty="0">
              <a:solidFill>
                <a:schemeClr val="tx1"/>
              </a:solidFill>
            </a:endParaRPr>
          </a:p>
        </p:txBody>
      </p:sp>
      <p:sp>
        <p:nvSpPr>
          <p:cNvPr id="4" name="円形吹き出し 3"/>
          <p:cNvSpPr/>
          <p:nvPr/>
        </p:nvSpPr>
        <p:spPr>
          <a:xfrm>
            <a:off x="3563888" y="2348880"/>
            <a:ext cx="1214197" cy="756664"/>
          </a:xfrm>
          <a:prstGeom prst="wedgeEllipseCallout">
            <a:avLst>
              <a:gd name="adj1" fmla="val 129167"/>
              <a:gd name="adj2" fmla="val 7606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a:t>しかし</a:t>
            </a:r>
          </a:p>
        </p:txBody>
      </p:sp>
    </p:spTree>
    <p:extLst>
      <p:ext uri="{BB962C8B-B14F-4D97-AF65-F5344CB8AC3E}">
        <p14:creationId xmlns:p14="http://schemas.microsoft.com/office/powerpoint/2010/main" val="250773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222" t="22980" r="14513" b="24637"/>
          <a:stretch/>
        </p:blipFill>
        <p:spPr bwMode="auto">
          <a:xfrm>
            <a:off x="0" y="548680"/>
            <a:ext cx="9144000"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乗算記号 2"/>
          <p:cNvSpPr/>
          <p:nvPr/>
        </p:nvSpPr>
        <p:spPr>
          <a:xfrm>
            <a:off x="6156176" y="3413686"/>
            <a:ext cx="1191073" cy="98640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p:nvPr>
        </p:nvSpPr>
        <p:spPr>
          <a:xfrm>
            <a:off x="0" y="0"/>
            <a:ext cx="9144000" cy="69269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700" b="1" dirty="0"/>
              <a:t>認知症対策「共生と予防」を柱に　政府閣僚会議、新大綱を決定</a:t>
            </a:r>
            <a:r>
              <a:rPr lang="ja-JP" altLang="en-US" sz="2400" b="1" dirty="0"/>
              <a:t>　</a:t>
            </a:r>
            <a:br>
              <a:rPr lang="en-US" altLang="ja-JP" sz="2400" b="1" dirty="0"/>
            </a:br>
            <a:r>
              <a:rPr lang="ja-JP" altLang="en-US" sz="2400" b="1" dirty="0"/>
              <a:t>その背景は　ＮＨＫ時論公論：目指せ“認知症バリアーフリー” </a:t>
            </a:r>
            <a:endParaRPr kumimoji="1" lang="ja-JP" altLang="en-US" sz="2400" dirty="0"/>
          </a:p>
        </p:txBody>
      </p:sp>
    </p:spTree>
    <p:extLst>
      <p:ext uri="{BB962C8B-B14F-4D97-AF65-F5344CB8AC3E}">
        <p14:creationId xmlns:p14="http://schemas.microsoft.com/office/powerpoint/2010/main" val="1832703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5486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ja-JP" altLang="en-US" sz="2800" b="1" dirty="0"/>
              <a:t>認知症対策「共生と予防」を柱に　政府閣僚会議、新大綱を決定 </a:t>
            </a:r>
            <a:endParaRPr kumimoji="1" lang="ja-JP" altLang="en-US" sz="28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44" t="7673" r="27189" b="7851"/>
          <a:stretch/>
        </p:blipFill>
        <p:spPr bwMode="auto">
          <a:xfrm>
            <a:off x="4608003" y="548680"/>
            <a:ext cx="4535997"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98" t="7078" r="28675" b="37645"/>
          <a:stretch/>
        </p:blipFill>
        <p:spPr bwMode="auto">
          <a:xfrm>
            <a:off x="0" y="548680"/>
            <a:ext cx="4283967"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851920" y="6499217"/>
            <a:ext cx="529208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en-US" altLang="ja-JP" dirty="0"/>
              <a:t>6</a:t>
            </a:r>
            <a:r>
              <a:rPr kumimoji="1" lang="ja-JP" altLang="en-US" dirty="0"/>
              <a:t>年間で</a:t>
            </a:r>
            <a:r>
              <a:rPr kumimoji="1" lang="en-US" altLang="ja-JP" dirty="0"/>
              <a:t>70</a:t>
            </a:r>
            <a:r>
              <a:rPr lang="ja-JP" altLang="en-US" dirty="0"/>
              <a:t>代の認知症</a:t>
            </a:r>
            <a:r>
              <a:rPr lang="en-US" altLang="ja-JP" dirty="0"/>
              <a:t>6</a:t>
            </a:r>
            <a:r>
              <a:rPr lang="ja-JP" altLang="en-US" dirty="0"/>
              <a:t>％減らす・</a:t>
            </a:r>
            <a:r>
              <a:rPr kumimoji="1" lang="ja-JP" altLang="en-US" dirty="0"/>
              <a:t>数値目標は撤回</a:t>
            </a:r>
          </a:p>
        </p:txBody>
      </p:sp>
    </p:spTree>
    <p:extLst>
      <p:ext uri="{BB962C8B-B14F-4D97-AF65-F5344CB8AC3E}">
        <p14:creationId xmlns:p14="http://schemas.microsoft.com/office/powerpoint/2010/main" val="2654408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5486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kumimoji="1" lang="ja-JP" altLang="en-US" sz="2800" dirty="0"/>
              <a:t>認知症の不明者</a:t>
            </a:r>
            <a:r>
              <a:rPr kumimoji="1" lang="en-US" altLang="ja-JP" sz="2800" dirty="0"/>
              <a:t>1</a:t>
            </a:r>
            <a:r>
              <a:rPr kumimoji="1" lang="ja-JP" altLang="en-US" sz="2800" dirty="0"/>
              <a:t>万</a:t>
            </a:r>
            <a:r>
              <a:rPr kumimoji="1" lang="en-US" altLang="ja-JP" sz="2800" dirty="0"/>
              <a:t>7000</a:t>
            </a:r>
            <a:r>
              <a:rPr kumimoji="1" lang="ja-JP" altLang="en-US" sz="2800" dirty="0"/>
              <a:t>人</a:t>
            </a:r>
            <a:r>
              <a:rPr kumimoji="1" lang="en-US" altLang="ja-JP" sz="2800" dirty="0"/>
              <a:t>18</a:t>
            </a:r>
            <a:r>
              <a:rPr kumimoji="1" lang="ja-JP" altLang="en-US" sz="2800" dirty="0"/>
              <a:t>年、</a:t>
            </a:r>
            <a:r>
              <a:rPr kumimoji="1" lang="en-US" altLang="ja-JP" sz="2800" dirty="0"/>
              <a:t>6</a:t>
            </a:r>
            <a:r>
              <a:rPr kumimoji="1" lang="ja-JP" altLang="en-US" sz="2800" dirty="0"/>
              <a:t>年連続最多　</a:t>
            </a:r>
            <a:r>
              <a:rPr kumimoji="1" lang="en-US" altLang="ja-JP" sz="2800" dirty="0"/>
              <a:t>6</a:t>
            </a:r>
            <a:r>
              <a:rPr kumimoji="1" lang="ja-JP" altLang="en-US" sz="2800" dirty="0"/>
              <a:t>月</a:t>
            </a:r>
            <a:r>
              <a:rPr kumimoji="1" lang="en-US" altLang="ja-JP" sz="2800" dirty="0"/>
              <a:t>20</a:t>
            </a:r>
            <a:r>
              <a:rPr kumimoji="1" lang="ja-JP" altLang="en-US" sz="2800" dirty="0"/>
              <a:t>日警視庁</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43" t="6314" r="26125" b="7294"/>
          <a:stretch/>
        </p:blipFill>
        <p:spPr bwMode="auto">
          <a:xfrm>
            <a:off x="107504" y="548680"/>
            <a:ext cx="4251201" cy="603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563888" y="1098154"/>
            <a:ext cx="1058303" cy="369332"/>
          </a:xfrm>
          <a:prstGeom prst="rect">
            <a:avLst/>
          </a:prstGeom>
          <a:noFill/>
        </p:spPr>
        <p:txBody>
          <a:bodyPr wrap="none" rtlCol="0">
            <a:spAutoFit/>
          </a:bodyPr>
          <a:lstStyle/>
          <a:p>
            <a:r>
              <a:rPr kumimoji="1" lang="en-US" altLang="ja-JP" dirty="0"/>
              <a:t>16,927</a:t>
            </a:r>
            <a:r>
              <a:rPr kumimoji="1" lang="ja-JP" altLang="en-US" dirty="0"/>
              <a:t>人</a:t>
            </a:r>
          </a:p>
        </p:txBody>
      </p:sp>
      <p:sp>
        <p:nvSpPr>
          <p:cNvPr id="6" name="テキスト ボックス 5"/>
          <p:cNvSpPr txBox="1"/>
          <p:nvPr/>
        </p:nvSpPr>
        <p:spPr>
          <a:xfrm>
            <a:off x="2627784" y="1116886"/>
            <a:ext cx="1058303" cy="369332"/>
          </a:xfrm>
          <a:prstGeom prst="rect">
            <a:avLst/>
          </a:prstGeom>
          <a:noFill/>
        </p:spPr>
        <p:txBody>
          <a:bodyPr wrap="none" rtlCol="0">
            <a:spAutoFit/>
          </a:bodyPr>
          <a:lstStyle/>
          <a:p>
            <a:r>
              <a:rPr kumimoji="1" lang="en-US" altLang="ja-JP" dirty="0"/>
              <a:t>15,863</a:t>
            </a:r>
            <a:r>
              <a:rPr kumimoji="1" lang="ja-JP" altLang="en-US" dirty="0"/>
              <a:t>人</a:t>
            </a:r>
          </a:p>
        </p:txBody>
      </p:sp>
      <p:sp>
        <p:nvSpPr>
          <p:cNvPr id="5" name="テキスト ボックス 4"/>
          <p:cNvSpPr txBox="1"/>
          <p:nvPr/>
        </p:nvSpPr>
        <p:spPr>
          <a:xfrm>
            <a:off x="669285" y="6439376"/>
            <a:ext cx="340189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a:t>徘徊中、車にはねられ</a:t>
            </a:r>
            <a:r>
              <a:rPr kumimoji="1" lang="en-US" altLang="ja-JP" dirty="0"/>
              <a:t>508</a:t>
            </a:r>
            <a:r>
              <a:rPr kumimoji="1" lang="ja-JP" altLang="en-US" dirty="0"/>
              <a:t>人死亡</a:t>
            </a:r>
          </a:p>
        </p:txBody>
      </p:sp>
      <p:graphicFrame>
        <p:nvGraphicFramePr>
          <p:cNvPr id="7" name="表 6"/>
          <p:cNvGraphicFramePr>
            <a:graphicFrameLocks noGrp="1"/>
          </p:cNvGraphicFramePr>
          <p:nvPr>
            <p:extLst>
              <p:ext uri="{D42A27DB-BD31-4B8C-83A1-F6EECF244321}">
                <p14:modId xmlns:p14="http://schemas.microsoft.com/office/powerpoint/2010/main" val="3057365289"/>
              </p:ext>
            </p:extLst>
          </p:nvPr>
        </p:nvGraphicFramePr>
        <p:xfrm>
          <a:off x="4860032" y="1270641"/>
          <a:ext cx="4032448" cy="1854200"/>
        </p:xfrm>
        <a:graphic>
          <a:graphicData uri="http://schemas.openxmlformats.org/drawingml/2006/table">
            <a:tbl>
              <a:tblPr firstRow="1" bandRow="1">
                <a:tableStyleId>{5C22544A-7EE6-4342-B048-85BDC9FD1C3A}</a:tableStyleId>
              </a:tblPr>
              <a:tblGrid>
                <a:gridCol w="2028056">
                  <a:extLst>
                    <a:ext uri="{9D8B030D-6E8A-4147-A177-3AD203B41FA5}">
                      <a16:colId xmlns:a16="http://schemas.microsoft.com/office/drawing/2014/main" val="20000"/>
                    </a:ext>
                  </a:extLst>
                </a:gridCol>
                <a:gridCol w="2004392">
                  <a:extLst>
                    <a:ext uri="{9D8B030D-6E8A-4147-A177-3AD203B41FA5}">
                      <a16:colId xmlns:a16="http://schemas.microsoft.com/office/drawing/2014/main" val="20001"/>
                    </a:ext>
                  </a:extLst>
                </a:gridCol>
              </a:tblGrid>
              <a:tr h="370840">
                <a:tc>
                  <a:txBody>
                    <a:bodyPr/>
                    <a:lstStyle/>
                    <a:p>
                      <a:r>
                        <a:rPr kumimoji="1" lang="ja-JP" altLang="en-US" dirty="0"/>
                        <a:t>８０歳以上</a:t>
                      </a:r>
                    </a:p>
                  </a:txBody>
                  <a:tcPr/>
                </a:tc>
                <a:tc>
                  <a:txBody>
                    <a:bodyPr/>
                    <a:lstStyle/>
                    <a:p>
                      <a:r>
                        <a:rPr kumimoji="1" lang="ja-JP" altLang="en-US" dirty="0"/>
                        <a:t>８８５７人（５２％）</a:t>
                      </a:r>
                    </a:p>
                  </a:txBody>
                  <a:tcPr/>
                </a:tc>
                <a:extLst>
                  <a:ext uri="{0D108BD9-81ED-4DB2-BD59-A6C34878D82A}">
                    <a16:rowId xmlns:a16="http://schemas.microsoft.com/office/drawing/2014/main" val="10000"/>
                  </a:ext>
                </a:extLst>
              </a:tr>
              <a:tr h="370840">
                <a:tc>
                  <a:txBody>
                    <a:bodyPr/>
                    <a:lstStyle/>
                    <a:p>
                      <a:r>
                        <a:rPr kumimoji="1" lang="ja-JP" altLang="en-US" dirty="0"/>
                        <a:t>７０歳代</a:t>
                      </a:r>
                    </a:p>
                  </a:txBody>
                  <a:tcPr/>
                </a:tc>
                <a:tc>
                  <a:txBody>
                    <a:bodyPr/>
                    <a:lstStyle/>
                    <a:p>
                      <a:r>
                        <a:rPr kumimoji="1" lang="ja-JP" altLang="en-US" dirty="0"/>
                        <a:t>６５７７人（３９％）</a:t>
                      </a:r>
                    </a:p>
                  </a:txBody>
                  <a:tcPr/>
                </a:tc>
                <a:extLst>
                  <a:ext uri="{0D108BD9-81ED-4DB2-BD59-A6C34878D82A}">
                    <a16:rowId xmlns:a16="http://schemas.microsoft.com/office/drawing/2014/main" val="10001"/>
                  </a:ext>
                </a:extLst>
              </a:tr>
              <a:tr h="370840">
                <a:tc>
                  <a:txBody>
                    <a:bodyPr/>
                    <a:lstStyle/>
                    <a:p>
                      <a:r>
                        <a:rPr kumimoji="1" lang="ja-JP" altLang="en-US" dirty="0"/>
                        <a:t>６０歳代</a:t>
                      </a:r>
                    </a:p>
                  </a:txBody>
                  <a:tcPr/>
                </a:tc>
                <a:tc>
                  <a:txBody>
                    <a:bodyPr/>
                    <a:lstStyle/>
                    <a:p>
                      <a:r>
                        <a:rPr kumimoji="1" lang="ja-JP" altLang="en-US" dirty="0"/>
                        <a:t>１３５３人（８％）</a:t>
                      </a:r>
                    </a:p>
                  </a:txBody>
                  <a:tcPr/>
                </a:tc>
                <a:extLst>
                  <a:ext uri="{0D108BD9-81ED-4DB2-BD59-A6C34878D82A}">
                    <a16:rowId xmlns:a16="http://schemas.microsoft.com/office/drawing/2014/main" val="10002"/>
                  </a:ext>
                </a:extLst>
              </a:tr>
              <a:tr h="370840">
                <a:tc>
                  <a:txBody>
                    <a:bodyPr/>
                    <a:lstStyle/>
                    <a:p>
                      <a:r>
                        <a:rPr kumimoji="1" lang="ja-JP" altLang="en-US" dirty="0"/>
                        <a:t>男性</a:t>
                      </a:r>
                    </a:p>
                  </a:txBody>
                  <a:tcPr/>
                </a:tc>
                <a:tc>
                  <a:txBody>
                    <a:bodyPr/>
                    <a:lstStyle/>
                    <a:p>
                      <a:r>
                        <a:rPr kumimoji="1" lang="ja-JP" altLang="en-US" dirty="0"/>
                        <a:t>９２７４人（５５％）</a:t>
                      </a:r>
                    </a:p>
                  </a:txBody>
                  <a:tcPr/>
                </a:tc>
                <a:extLst>
                  <a:ext uri="{0D108BD9-81ED-4DB2-BD59-A6C34878D82A}">
                    <a16:rowId xmlns:a16="http://schemas.microsoft.com/office/drawing/2014/main" val="10003"/>
                  </a:ext>
                </a:extLst>
              </a:tr>
              <a:tr h="370840">
                <a:tc>
                  <a:txBody>
                    <a:bodyPr/>
                    <a:lstStyle/>
                    <a:p>
                      <a:r>
                        <a:rPr kumimoji="1" lang="ja-JP" altLang="en-US" dirty="0"/>
                        <a:t>女性</a:t>
                      </a:r>
                    </a:p>
                  </a:txBody>
                  <a:tcPr/>
                </a:tc>
                <a:tc>
                  <a:txBody>
                    <a:bodyPr/>
                    <a:lstStyle/>
                    <a:p>
                      <a:r>
                        <a:rPr kumimoji="1" lang="ja-JP" altLang="en-US" dirty="0"/>
                        <a:t>７６５３人（４５％）</a:t>
                      </a:r>
                    </a:p>
                  </a:txBody>
                  <a:tcPr/>
                </a:tc>
                <a:extLst>
                  <a:ext uri="{0D108BD9-81ED-4DB2-BD59-A6C34878D82A}">
                    <a16:rowId xmlns:a16="http://schemas.microsoft.com/office/drawing/2014/main" val="10004"/>
                  </a:ext>
                </a:extLst>
              </a:tr>
            </a:tbl>
          </a:graphicData>
        </a:graphic>
      </p:graphicFrame>
      <p:sp>
        <p:nvSpPr>
          <p:cNvPr id="8" name="テキスト ボックス 7"/>
          <p:cNvSpPr txBox="1"/>
          <p:nvPr/>
        </p:nvSpPr>
        <p:spPr>
          <a:xfrm>
            <a:off x="2627784" y="4718913"/>
            <a:ext cx="729687" cy="369332"/>
          </a:xfrm>
          <a:prstGeom prst="rect">
            <a:avLst/>
          </a:prstGeom>
          <a:noFill/>
        </p:spPr>
        <p:txBody>
          <a:bodyPr wrap="none" rtlCol="0">
            <a:spAutoFit/>
          </a:bodyPr>
          <a:lstStyle/>
          <a:p>
            <a:r>
              <a:rPr kumimoji="1" lang="ja-JP" altLang="en-US" dirty="0">
                <a:solidFill>
                  <a:schemeClr val="bg1"/>
                </a:solidFill>
              </a:rPr>
              <a:t>７１％</a:t>
            </a:r>
          </a:p>
        </p:txBody>
      </p:sp>
      <p:sp>
        <p:nvSpPr>
          <p:cNvPr id="10" name="テキスト ボックス 9"/>
          <p:cNvSpPr txBox="1"/>
          <p:nvPr/>
        </p:nvSpPr>
        <p:spPr>
          <a:xfrm>
            <a:off x="1437747" y="4903579"/>
            <a:ext cx="960519" cy="369332"/>
          </a:xfrm>
          <a:prstGeom prst="rect">
            <a:avLst/>
          </a:prstGeom>
          <a:noFill/>
        </p:spPr>
        <p:txBody>
          <a:bodyPr wrap="none" rtlCol="0">
            <a:spAutoFit/>
          </a:bodyPr>
          <a:lstStyle/>
          <a:p>
            <a:r>
              <a:rPr lang="ja-JP" altLang="en-US" dirty="0">
                <a:solidFill>
                  <a:schemeClr val="bg1"/>
                </a:solidFill>
              </a:rPr>
              <a:t>２５％</a:t>
            </a:r>
            <a:r>
              <a:rPr kumimoji="1" lang="ja-JP" altLang="en-US" dirty="0">
                <a:solidFill>
                  <a:schemeClr val="bg1"/>
                </a:solidFill>
              </a:rPr>
              <a:t>％</a:t>
            </a:r>
          </a:p>
        </p:txBody>
      </p:sp>
      <p:sp>
        <p:nvSpPr>
          <p:cNvPr id="9" name="テキスト ボックス 8"/>
          <p:cNvSpPr txBox="1"/>
          <p:nvPr/>
        </p:nvSpPr>
        <p:spPr>
          <a:xfrm>
            <a:off x="5364088" y="4164915"/>
            <a:ext cx="3113353" cy="1477328"/>
          </a:xfrm>
          <a:prstGeom prst="rect">
            <a:avLst/>
          </a:prstGeom>
          <a:noFill/>
        </p:spPr>
        <p:txBody>
          <a:bodyPr wrap="none" rtlCol="0">
            <a:spAutoFit/>
          </a:bodyPr>
          <a:lstStyle/>
          <a:p>
            <a:r>
              <a:rPr kumimoji="1" lang="ja-JP" altLang="en-US" dirty="0"/>
              <a:t>厚生労働省はホームページに</a:t>
            </a:r>
            <a:endParaRPr kumimoji="1" lang="en-US" altLang="ja-JP" dirty="0"/>
          </a:p>
          <a:p>
            <a:r>
              <a:rPr lang="ja-JP" altLang="en-US" dirty="0"/>
              <a:t>認知症行方不明者の情報を</a:t>
            </a:r>
            <a:endParaRPr lang="en-US" altLang="ja-JP" dirty="0"/>
          </a:p>
          <a:p>
            <a:r>
              <a:rPr lang="ja-JP" altLang="en-US" dirty="0"/>
              <a:t>提供する特設サイトを開設し、</a:t>
            </a:r>
            <a:endParaRPr lang="en-US" altLang="ja-JP" dirty="0"/>
          </a:p>
          <a:p>
            <a:r>
              <a:rPr kumimoji="1" lang="ja-JP" altLang="en-US" dirty="0"/>
              <a:t>自治体が保護した身元不明者</a:t>
            </a:r>
            <a:endParaRPr kumimoji="1" lang="en-US" altLang="ja-JP" dirty="0"/>
          </a:p>
          <a:p>
            <a:r>
              <a:rPr lang="ja-JP" altLang="en-US" dirty="0" err="1"/>
              <a:t>らの</a:t>
            </a:r>
            <a:r>
              <a:rPr lang="ja-JP" altLang="en-US" dirty="0"/>
              <a:t>情報を公開している。</a:t>
            </a:r>
            <a:endParaRPr kumimoji="1" lang="ja-JP" altLang="en-US" dirty="0"/>
          </a:p>
        </p:txBody>
      </p:sp>
    </p:spTree>
    <p:extLst>
      <p:ext uri="{BB962C8B-B14F-4D97-AF65-F5344CB8AC3E}">
        <p14:creationId xmlns:p14="http://schemas.microsoft.com/office/powerpoint/2010/main" val="12125340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705</Words>
  <Application>Microsoft Office PowerPoint</Application>
  <PresentationFormat>画面に合わせる (4:3)</PresentationFormat>
  <Paragraphs>156</Paragraphs>
  <Slides>22</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22</vt:i4>
      </vt:variant>
    </vt:vector>
  </HeadingPairs>
  <TitlesOfParts>
    <vt:vector size="26" baseType="lpstr">
      <vt:lpstr>HGP創英角ｺﾞｼｯｸUB</vt:lpstr>
      <vt:lpstr>Arial</vt:lpstr>
      <vt:lpstr>Calibri</vt:lpstr>
      <vt:lpstr>Office ​​テーマ</vt:lpstr>
      <vt:lpstr>　　 　　　 　　第２回関東地協認知症交流集会 　　　　　２０１９年８月31日ＩＮ東京         「認知症に関わるこの間の情勢」 　　 1）認知症大綱とＷＨＯの指針 　 　   2）東京都認知症施策から認知症検診開始 　 　   3）横浜市のおける認知症検診の取り組み 　　　　　　　　　　   関東地協認知症懇話会   </vt:lpstr>
      <vt:lpstr>PowerPoint プレゼンテーション</vt:lpstr>
      <vt:lpstr>認知症施策推進大綱　認知症施策推進関係閣僚会議　 令和元年６月18日　 基本的考え方　「共生」「予防」とは</vt:lpstr>
      <vt:lpstr> 認知症施策推進大綱　認知症施策推進関係閣僚会議　 令和元年６月18日　５つの基本的な考え方 </vt:lpstr>
      <vt:lpstr>認知症対策「共生と予防」を柱に　政府閣僚会議、新大綱を決定　 その背景は　ＮＨＫ時論公論：目指せ“認知症バリアーフリー” </vt:lpstr>
      <vt:lpstr>PowerPoint プレゼンテーション</vt:lpstr>
      <vt:lpstr>認知症対策「共生と予防」を柱に　政府閣僚会議、新大綱を決定　 その背景は　ＮＨＫ時論公論：目指せ“認知症バリアーフリー” </vt:lpstr>
      <vt:lpstr>認知症対策「共生と予防」を柱に　政府閣僚会議、新大綱を決定 </vt:lpstr>
      <vt:lpstr>認知症の不明者1万7000人18年、6年連続最多　6月20日警視庁</vt:lpstr>
      <vt:lpstr>認知症予防　ＷＨＯが発指針　毎日新聞　2019/6/21</vt:lpstr>
      <vt:lpstr>ＷＨＯ認知症予防指針のポイント</vt:lpstr>
      <vt:lpstr>　WHOが初の「認知症予防ガイドライン」を発表 認知症は30年間で3倍に増加</vt:lpstr>
      <vt:lpstr>　WHOが初の「認知症予防ガイドライン」を発表 認知症は30年間で3倍に増加</vt:lpstr>
      <vt:lpstr>　　　　　　　　 　　　　　　　　　　 　　　　　　　　　　認知症は30年間で3倍に増加　 　　　　　　　食事と運動を改善すれば認知症リスクは減らせる  </vt:lpstr>
      <vt:lpstr>　　　　　　　　 　　　　　　　　　　 認知症は30年間で3倍に増加　食事と運動を改善すれば認知症リスクは減らせる  </vt:lpstr>
      <vt:lpstr>  東京都認知症施策から認知症検診開始 </vt:lpstr>
      <vt:lpstr>PowerPoint プレゼンテーション</vt:lpstr>
      <vt:lpstr>PowerPoint プレゼンテーション</vt:lpstr>
      <vt:lpstr>PowerPoint プレゼンテーション</vt:lpstr>
      <vt:lpstr>全ての職種でＨＤＳ－Ｒを 正しくとれるようになりましょう！</vt:lpstr>
      <vt:lpstr> 横浜市のおける認知症検診の取り組み </vt:lpstr>
      <vt:lpstr>横浜市認知症早期発見モデル事業委託の募集について　　 健康在第４４１号　令和元年７月２６日</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認知症大綱とＷＨＯの指針</dc:title>
  <dc:creator>理事長</dc:creator>
  <cp:lastModifiedBy>rijityou</cp:lastModifiedBy>
  <cp:revision>22</cp:revision>
  <cp:lastPrinted>2019-08-29T07:05:44Z</cp:lastPrinted>
  <dcterms:created xsi:type="dcterms:W3CDTF">2019-07-16T02:35:00Z</dcterms:created>
  <dcterms:modified xsi:type="dcterms:W3CDTF">2019-08-30T09:09:44Z</dcterms:modified>
</cp:coreProperties>
</file>