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8"/>
  </p:notesMasterIdLst>
  <p:handoutMasterIdLst>
    <p:handoutMasterId r:id="rId29"/>
  </p:handoutMasterIdLst>
  <p:sldIdLst>
    <p:sldId id="298" r:id="rId5"/>
    <p:sldId id="326" r:id="rId6"/>
    <p:sldId id="300" r:id="rId7"/>
    <p:sldId id="284" r:id="rId8"/>
    <p:sldId id="302" r:id="rId9"/>
    <p:sldId id="308" r:id="rId10"/>
    <p:sldId id="304" r:id="rId11"/>
    <p:sldId id="309" r:id="rId12"/>
    <p:sldId id="310" r:id="rId13"/>
    <p:sldId id="314" r:id="rId14"/>
    <p:sldId id="311" r:id="rId15"/>
    <p:sldId id="313" r:id="rId16"/>
    <p:sldId id="321" r:id="rId17"/>
    <p:sldId id="306" r:id="rId18"/>
    <p:sldId id="320" r:id="rId19"/>
    <p:sldId id="318" r:id="rId20"/>
    <p:sldId id="316" r:id="rId21"/>
    <p:sldId id="317" r:id="rId22"/>
    <p:sldId id="319" r:id="rId23"/>
    <p:sldId id="324" r:id="rId24"/>
    <p:sldId id="322" r:id="rId25"/>
    <p:sldId id="325" r:id="rId26"/>
    <p:sldId id="296" r:id="rId27"/>
  </p:sldIdLst>
  <p:sldSz cx="12192000" cy="6858000"/>
  <p:notesSz cx="6797675" cy="9926638"/>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53" autoAdjust="0"/>
  </p:normalViewPr>
  <p:slideViewPr>
    <p:cSldViewPr snapToGrid="0">
      <p:cViewPr varScale="1">
        <p:scale>
          <a:sx n="81" d="100"/>
          <a:sy n="81" d="100"/>
        </p:scale>
        <p:origin x="120" y="528"/>
      </p:cViewPr>
      <p:guideLst/>
    </p:cSldViewPr>
  </p:slideViewPr>
  <p:outlineViewPr>
    <p:cViewPr>
      <p:scale>
        <a:sx n="33" d="100"/>
        <a:sy n="33" d="100"/>
      </p:scale>
      <p:origin x="0" y="-552"/>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376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19FEBCAF-CB3F-4928-91AA-D61472F880C0}"/>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26658323-011C-4123-9142-56373C3E2704}" type="datetime4">
              <a:rPr lang="ja-JP" altLang="en-US" smtClean="0">
                <a:latin typeface="Meiryo UI" panose="020B0604030504040204" pitchFamily="50" charset="-128"/>
                <a:ea typeface="Meiryo UI" panose="020B0604030504040204" pitchFamily="50" charset="-128"/>
              </a:rPr>
              <a:t>2020年2月6日</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69256698-63C6-4CCC-81CB-EA5604C30F1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B2467FDA-05D7-4760-A373-5D6AEAAF427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682C0B10-7CAE-41E4-AB02-7E8B1FF2B898}" type="slidenum">
              <a:rPr lang="en-US" altLang="ja-JP" smtClean="0">
                <a:latin typeface="Meiryo UI" panose="020B0604030504040204" pitchFamily="50" charset="-128"/>
                <a:ea typeface="Meiryo UI" panose="020B0604030504040204" pitchFamily="50" charset="-128"/>
              </a:rPr>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noProof="0" dirty="0"/>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4C4C04C6-9ED8-4C27-9783-51E2E4202DE7}" type="datetime4">
              <a:rPr lang="ja-JP" altLang="en-US" noProof="0" smtClean="0"/>
              <a:t>2020年2月6日</a:t>
            </a:fld>
            <a:endParaRPr lang="ja-JP" altLang="en-US" noProof="0"/>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ja-JP" altLang="en-US" noProof="0" dirty="0"/>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ja-JP" altLang="en-US" noProof="0" dirty="0"/>
              <a:t>マスター テキストのスタイルを編集する</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noProof="0" dirty="0"/>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8530193B-564F-4854-8A52-728F3FB19C85}" type="slidenum">
              <a:rPr lang="en-US" altLang="ja-JP" noProof="0" smtClean="0"/>
              <a:pPr/>
              <a:t>‹#›</a:t>
            </a:fld>
            <a:endParaRPr lang="ja-JP" alt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530193B-564F-4854-8A52-728F3FB19C85}" type="slidenum">
              <a:rPr lang="en-US" altLang="ja-JP" smtClean="0"/>
              <a:pPr/>
              <a:t>1</a:t>
            </a:fld>
            <a:endParaRPr lang="ja-JP" altLang="en-US" dirty="0"/>
          </a:p>
        </p:txBody>
      </p:sp>
    </p:spTree>
    <p:extLst>
      <p:ext uri="{BB962C8B-B14F-4D97-AF65-F5344CB8AC3E}">
        <p14:creationId xmlns:p14="http://schemas.microsoft.com/office/powerpoint/2010/main" val="2933508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530193B-564F-4854-8A52-728F3FB19C85}" type="slidenum">
              <a:rPr lang="en-US" altLang="ja-JP" smtClean="0"/>
              <a:pPr/>
              <a:t>4</a:t>
            </a:fld>
            <a:endParaRPr lang="ja-JP" altLang="en-US" dirty="0"/>
          </a:p>
        </p:txBody>
      </p:sp>
    </p:spTree>
    <p:extLst>
      <p:ext uri="{BB962C8B-B14F-4D97-AF65-F5344CB8AC3E}">
        <p14:creationId xmlns:p14="http://schemas.microsoft.com/office/powerpoint/2010/main" val="3952085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530193B-564F-4854-8A52-728F3FB19C85}" type="slidenum">
              <a:rPr lang="en-US" altLang="ja-JP" smtClean="0"/>
              <a:pPr/>
              <a:t>14</a:t>
            </a:fld>
            <a:endParaRPr lang="ja-JP" altLang="en-US" dirty="0"/>
          </a:p>
        </p:txBody>
      </p:sp>
    </p:spTree>
    <p:extLst>
      <p:ext uri="{BB962C8B-B14F-4D97-AF65-F5344CB8AC3E}">
        <p14:creationId xmlns:p14="http://schemas.microsoft.com/office/powerpoint/2010/main" val="3461035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530193B-564F-4854-8A52-728F3FB19C85}" type="slidenum">
              <a:rPr lang="en-US" altLang="ja-JP" smtClean="0"/>
              <a:pPr/>
              <a:t>23</a:t>
            </a:fld>
            <a:endParaRPr lang="ja-JP" altLang="en-US" dirty="0"/>
          </a:p>
        </p:txBody>
      </p:sp>
    </p:spTree>
    <p:extLst>
      <p:ext uri="{BB962C8B-B14F-4D97-AF65-F5344CB8AC3E}">
        <p14:creationId xmlns:p14="http://schemas.microsoft.com/office/powerpoint/2010/main" val="4030435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bg>
      <p:bgPr>
        <a:solidFill>
          <a:schemeClr val="bg1">
            <a:lumMod val="95000"/>
          </a:schemeClr>
        </a:solidFill>
        <a:effectLst/>
      </p:bgPr>
    </p:bg>
    <p:spTree>
      <p:nvGrpSpPr>
        <p:cNvPr id="1" name=""/>
        <p:cNvGrpSpPr/>
        <p:nvPr/>
      </p:nvGrpSpPr>
      <p:grpSpPr>
        <a:xfrm>
          <a:off x="0" y="0"/>
          <a:ext cx="0" cy="0"/>
          <a:chOff x="0" y="0"/>
          <a:chExt cx="0" cy="0"/>
        </a:xfrm>
      </p:grpSpPr>
      <p:sp>
        <p:nvSpPr>
          <p:cNvPr id="41" name="図プレースホルダー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Meiryo UI" panose="020B0604030504040204" pitchFamily="50" charset="-128"/>
                <a:ea typeface="Meiryo UI" panose="020B0604030504040204" pitchFamily="50" charset="-128"/>
                <a:cs typeface="Times New Roman" panose="02020603050405020304" pitchFamily="18" charset="0"/>
              </a:defRPr>
            </a:lvl1pPr>
          </a:lstStyle>
          <a:p>
            <a:pPr rtl="0"/>
            <a:r>
              <a:rPr lang="ja-JP" altLang="en-US" noProof="0" dirty="0"/>
              <a:t>ここに写真を挿入するか、またはドラッグ アンド ドロップする</a:t>
            </a:r>
          </a:p>
        </p:txBody>
      </p:sp>
      <p:sp>
        <p:nvSpPr>
          <p:cNvPr id="2" name="タイトル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3700" b="1" spc="-300" dirty="0">
                <a:latin typeface="Meiryo UI" panose="020B0604030504040204" pitchFamily="50" charset="-128"/>
                <a:ea typeface="Meiryo UI" panose="020B0604030504040204" pitchFamily="50" charset="-128"/>
              </a:defRPr>
            </a:lvl1pPr>
          </a:lstStyle>
          <a:p>
            <a:pPr lvl="0" algn="r" rtl="0"/>
            <a:r>
              <a:rPr lang="ja-JP" altLang="en-US" noProof="0" dirty="0"/>
              <a:t>クリックしてプレゼンテーションのタイトルを編集する</a:t>
            </a:r>
          </a:p>
        </p:txBody>
      </p:sp>
      <p:sp>
        <p:nvSpPr>
          <p:cNvPr id="3" name="サブタイトル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latin typeface="Meiryo UI" panose="020B0604030504040204" pitchFamily="50" charset="-128"/>
                <a:ea typeface="Meiryo UI" panose="020B0604030504040204" pitchFamily="50" charset="-128"/>
              </a:defRPr>
            </a:lvl1pPr>
          </a:lstStyle>
          <a:p>
            <a:pPr marL="266700" lvl="0" indent="-266700" algn="ctr" rtl="0"/>
            <a:r>
              <a:rPr lang="ja-JP" altLang="en-US" noProof="0"/>
              <a:t>マスター サブタイトルの書式設定</a:t>
            </a:r>
            <a:endParaRPr lang="ja-JP" altLang="en-US" noProof="0" dirty="0"/>
          </a:p>
        </p:txBody>
      </p:sp>
      <p:sp>
        <p:nvSpPr>
          <p:cNvPr id="13" name="長方形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4" name="長方形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5" name="長方形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段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6" name="テキスト プレースホルダー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列 3">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9" name="サブタイトル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1" name="テキスト プレースホルダー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ja-JP" altLang="en-US" noProof="0" dirty="0"/>
              <a:t>フッターを追加</a:t>
            </a:r>
          </a:p>
        </p:txBody>
      </p:sp>
      <p:sp>
        <p:nvSpPr>
          <p:cNvPr id="6" name="スライド番号プレースホルダー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列 5">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10" name="サブタイトル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3" name="テキスト プレースホルダー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5" name="テキスト プレースホルダー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7" name="テキスト プレースホルダー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ja-JP" altLang="en-US" noProof="0" dirty="0"/>
              <a:t>フッターを追加</a:t>
            </a:r>
          </a:p>
        </p:txBody>
      </p:sp>
      <p:sp>
        <p:nvSpPr>
          <p:cNvPr id="6" name="スライド番号プレースホルダー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5" name="サブタイトル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フッター プレースホルダー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ja-JP" altLang="en-US" noProof="0" dirty="0"/>
              <a:t>フッターを追加</a:t>
            </a:r>
          </a:p>
        </p:txBody>
      </p:sp>
      <p:sp>
        <p:nvSpPr>
          <p:cNvPr id="4" name="スライド番号プレースホルダー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ja-JP" altLang="en-US" noProof="0" dirty="0"/>
              <a:t>フッターを追加</a:t>
            </a:r>
          </a:p>
        </p:txBody>
      </p:sp>
      <p:sp>
        <p:nvSpPr>
          <p:cNvPr id="3" name="スライド番号プレースホルダー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pPr rtl="0"/>
            <a:fld id="{19B51A1E-902D-48AF-9020-955120F399B6}" type="slidenum">
              <a:rPr lang="en-US" altLang="ja-JP" noProof="0" smtClean="0"/>
              <a:pPr/>
              <a:t>‹#›</a:t>
            </a:fld>
            <a:endParaRPr lang="ja-JP" altLang="en-US" noProof="0" dirty="0"/>
          </a:p>
        </p:txBody>
      </p:sp>
      <p:sp>
        <p:nvSpPr>
          <p:cNvPr id="4" name="タイトル 3">
            <a:extLst>
              <a:ext uri="{FF2B5EF4-FFF2-40B4-BE49-F238E27FC236}">
                <a16:creationId xmlns:a16="http://schemas.microsoft.com/office/drawing/2014/main" id="{90694D9D-C633-4D52-965E-E5BBD9883037}"/>
              </a:ext>
            </a:extLst>
          </p:cNvPr>
          <p:cNvSpPr>
            <a:spLocks noGrp="1"/>
          </p:cNvSpPr>
          <p:nvPr>
            <p:ph type="title"/>
          </p:nvPr>
        </p:nvSpPr>
        <p:spPr/>
        <p:txBody>
          <a:bodyPr rtlCol="0"/>
          <a:lstStyle/>
          <a:p>
            <a:pPr rtl="0"/>
            <a:r>
              <a:rPr lang="ja-JP" altLang="en-US" noProof="0"/>
              <a:t>マスター タイトルの書式設定</a:t>
            </a:r>
            <a:endParaRPr lang="ja-JP" alt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区切り線スライド 1">
    <p:bg>
      <p:bgPr>
        <a:solidFill>
          <a:schemeClr val="bg1">
            <a:lumMod val="95000"/>
          </a:schemeClr>
        </a:solidFill>
        <a:effectLst/>
      </p:bgPr>
    </p:bg>
    <p:spTree>
      <p:nvGrpSpPr>
        <p:cNvPr id="1" name=""/>
        <p:cNvGrpSpPr/>
        <p:nvPr/>
      </p:nvGrpSpPr>
      <p:grpSpPr>
        <a:xfrm>
          <a:off x="0" y="0"/>
          <a:ext cx="0" cy="0"/>
          <a:chOff x="0" y="0"/>
          <a:chExt cx="0" cy="0"/>
        </a:xfrm>
      </p:grpSpPr>
      <p:sp>
        <p:nvSpPr>
          <p:cNvPr id="41" name="図プレースホルダー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Meiryo UI" panose="020B0604030504040204" pitchFamily="50" charset="-128"/>
                <a:ea typeface="Meiryo UI" panose="020B0604030504040204" pitchFamily="50" charset="-128"/>
                <a:cs typeface="Times New Roman" panose="02020603050405020304" pitchFamily="18" charset="0"/>
              </a:defRPr>
            </a:lvl1pPr>
          </a:lstStyle>
          <a:p>
            <a:pPr rtl="0"/>
            <a:r>
              <a:rPr lang="ja-JP" altLang="en-US" noProof="0" dirty="0"/>
              <a:t>ここに </a:t>
            </a:r>
            <a:br>
              <a:rPr lang="ja-JP" altLang="en-US" noProof="0" dirty="0"/>
            </a:br>
            <a:r>
              <a:rPr lang="ja-JP" altLang="en-US" noProof="0" dirty="0"/>
              <a:t>写真を挿入またはドラッグ アンド ドロップする</a:t>
            </a:r>
          </a:p>
        </p:txBody>
      </p:sp>
      <p:sp>
        <p:nvSpPr>
          <p:cNvPr id="2" name="タイトル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3700" b="1" spc="-300" dirty="0">
                <a:latin typeface="Meiryo UI" panose="020B0604030504040204" pitchFamily="50" charset="-128"/>
                <a:ea typeface="Meiryo UI" panose="020B0604030504040204" pitchFamily="50" charset="-128"/>
              </a:defRPr>
            </a:lvl1pPr>
          </a:lstStyle>
          <a:p>
            <a:pPr lvl="0" algn="r" rtl="0"/>
            <a:r>
              <a:rPr lang="ja-JP" altLang="en-US" noProof="0" dirty="0"/>
              <a:t>クリックしてセクション区切り線を編集する</a:t>
            </a:r>
          </a:p>
        </p:txBody>
      </p:sp>
      <p:sp>
        <p:nvSpPr>
          <p:cNvPr id="7" name="サブタイトル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latin typeface="Meiryo UI" panose="020B0604030504040204" pitchFamily="50" charset="-128"/>
                <a:ea typeface="Meiryo UI" panose="020B0604030504040204" pitchFamily="50" charset="-128"/>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ja-JP" altLang="en-US" noProof="0" dirty="0"/>
              <a:t>マスター サブタイトルの書式設定</a:t>
            </a:r>
          </a:p>
        </p:txBody>
      </p:sp>
      <p:sp>
        <p:nvSpPr>
          <p:cNvPr id="4" name="フッター プレースホルダー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dirty="0"/>
              <a:t>フッターを追加</a:t>
            </a:r>
          </a:p>
        </p:txBody>
      </p:sp>
      <p:sp>
        <p:nvSpPr>
          <p:cNvPr id="8" name="長方形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3" name="長方形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4" name="長方形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5" name="長方形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19B51A1E-902D-48AF-9020-955120F399B6}" type="slidenum">
              <a:rPr lang="en-US" altLang="ja-JP" smtClean="0"/>
              <a:pPr/>
              <a:t>‹#›</a:t>
            </a:fld>
            <a:endParaRPr lang="ja-JP" altLang="en-US" dirty="0"/>
          </a:p>
        </p:txBody>
      </p:sp>
    </p:spTree>
    <p:extLst>
      <p:ext uri="{BB962C8B-B14F-4D97-AF65-F5344CB8AC3E}">
        <p14:creationId xmlns:p14="http://schemas.microsoft.com/office/powerpoint/2010/main" val="243715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スライド 2 の区切り線">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図プレースホルダー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Meiryo UI" panose="020B0604030504040204" pitchFamily="50" charset="-128"/>
                <a:ea typeface="Meiryo UI" panose="020B0604030504040204" pitchFamily="50" charset="-128"/>
                <a:cs typeface="Times New Roman" panose="02020603050405020304" pitchFamily="18" charset="0"/>
              </a:defRPr>
            </a:lvl1pPr>
          </a:lstStyle>
          <a:p>
            <a:pPr rtl="0"/>
            <a:r>
              <a:rPr lang="ja-JP" altLang="en-US" noProof="0" dirty="0"/>
              <a:t>ここに </a:t>
            </a:r>
            <a:br>
              <a:rPr lang="ja-JP" altLang="en-US" noProof="0" dirty="0"/>
            </a:br>
            <a:r>
              <a:rPr lang="ja-JP" altLang="en-US" noProof="0" dirty="0"/>
              <a:t>写真を挿入またはドラッグ アンド ドロップする</a:t>
            </a:r>
          </a:p>
        </p:txBody>
      </p:sp>
      <p:sp>
        <p:nvSpPr>
          <p:cNvPr id="3" name="タイトル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defRPr sz="3700" b="1" spc="-300">
                <a:solidFill>
                  <a:schemeClr val="tx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dirty="0"/>
              <a:t>クリックしてセクション区切り線を編集する</a:t>
            </a:r>
          </a:p>
        </p:txBody>
      </p:sp>
      <p:sp>
        <p:nvSpPr>
          <p:cNvPr id="7" name="サブタイトル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latin typeface="Meiryo UI" panose="020B0604030504040204" pitchFamily="50" charset="-128"/>
                <a:ea typeface="Meiryo UI" panose="020B0604030504040204" pitchFamily="50" charset="-128"/>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ja-JP" altLang="en-US" noProof="0" dirty="0"/>
              <a:t>マスター サブタイトルの書式設定</a:t>
            </a:r>
          </a:p>
        </p:txBody>
      </p:sp>
      <p:sp>
        <p:nvSpPr>
          <p:cNvPr id="4" name="フッター プレースホルダー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dirty="0"/>
              <a:t>フッターを追加</a:t>
            </a:r>
          </a:p>
        </p:txBody>
      </p:sp>
      <p:sp>
        <p:nvSpPr>
          <p:cNvPr id="8" name="長方形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ja-JP" altLang="en-US" noProof="0" dirty="0">
              <a:latin typeface="Meiryo UI" panose="020B0604030504040204" pitchFamily="50" charset="-128"/>
              <a:ea typeface="Meiryo UI" panose="020B0604030504040204" pitchFamily="50" charset="-128"/>
            </a:endParaRPr>
          </a:p>
        </p:txBody>
      </p:sp>
      <p:sp>
        <p:nvSpPr>
          <p:cNvPr id="13" name="長方形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4" name="長方形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5" name="長方形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19B51A1E-902D-48AF-9020-955120F399B6}" type="slidenum">
              <a:rPr lang="en-US" altLang="ja-JP" smtClean="0"/>
              <a:pPr/>
              <a:t>‹#›</a:t>
            </a:fld>
            <a:endParaRPr lang="ja-JP" altLang="en-US"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テキスト イメージ レイアウト 1">
    <p:spTree>
      <p:nvGrpSpPr>
        <p:cNvPr id="1" name=""/>
        <p:cNvGrpSpPr/>
        <p:nvPr/>
      </p:nvGrpSpPr>
      <p:grpSpPr>
        <a:xfrm>
          <a:off x="0" y="0"/>
          <a:ext cx="0" cy="0"/>
          <a:chOff x="0" y="0"/>
          <a:chExt cx="0" cy="0"/>
        </a:xfrm>
      </p:grpSpPr>
      <p:sp>
        <p:nvSpPr>
          <p:cNvPr id="7" name="図プレースホルダー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Meiryo UI" panose="020B0604030504040204" pitchFamily="50" charset="-128"/>
                <a:ea typeface="Meiryo UI" panose="020B0604030504040204" pitchFamily="50" charset="-128"/>
                <a:cs typeface="Times New Roman" panose="02020603050405020304" pitchFamily="18" charset="0"/>
              </a:defRPr>
            </a:lvl1pPr>
          </a:lstStyle>
          <a:p>
            <a:pPr rtl="0"/>
            <a:r>
              <a:rPr lang="ja-JP" altLang="en-US" noProof="0" dirty="0"/>
              <a:t>写真を挿入するか、またはドラッグ アンド ドロップする</a:t>
            </a:r>
          </a:p>
        </p:txBody>
      </p:sp>
      <p:sp>
        <p:nvSpPr>
          <p:cNvPr id="2" name="タイトル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defRPr sz="3700" b="1" spc="-300">
                <a:solidFill>
                  <a:schemeClr val="tx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dirty="0"/>
              <a:t>ページのタイトルを編集する</a:t>
            </a:r>
          </a:p>
        </p:txBody>
      </p:sp>
      <p:sp>
        <p:nvSpPr>
          <p:cNvPr id="10" name="サブタイトル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latin typeface="Meiryo UI" panose="020B0604030504040204" pitchFamily="50" charset="-128"/>
                <a:ea typeface="Meiryo UI" panose="020B0604030504040204" pitchFamily="50" charset="-128"/>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rtlCol="0" anchor="b"/>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vl2pPr>
              <a:defRPr>
                <a:solidFill>
                  <a:schemeClr val="tx1">
                    <a:lumMod val="75000"/>
                    <a:lumOff val="25000"/>
                  </a:schemeClr>
                </a:solidFill>
                <a:latin typeface="Meiryo UI" panose="020B0604030504040204" pitchFamily="50" charset="-128"/>
                <a:ea typeface="Meiryo UI" panose="020B0604030504040204" pitchFamily="50" charset="-128"/>
              </a:defRPr>
            </a:lvl2pPr>
            <a:lvl3pPr>
              <a:defRPr>
                <a:solidFill>
                  <a:schemeClr val="tx1">
                    <a:lumMod val="75000"/>
                    <a:lumOff val="25000"/>
                  </a:schemeClr>
                </a:solidFill>
                <a:latin typeface="Meiryo UI" panose="020B0604030504040204" pitchFamily="50" charset="-128"/>
                <a:ea typeface="Meiryo UI" panose="020B0604030504040204" pitchFamily="50" charset="-128"/>
              </a:defRPr>
            </a:lvl3pPr>
            <a:lvl4pPr>
              <a:defRPr>
                <a:solidFill>
                  <a:schemeClr val="tx1">
                    <a:lumMod val="75000"/>
                    <a:lumOff val="25000"/>
                  </a:schemeClr>
                </a:solidFill>
                <a:latin typeface="Meiryo UI" panose="020B0604030504040204" pitchFamily="50" charset="-128"/>
                <a:ea typeface="Meiryo UI" panose="020B0604030504040204" pitchFamily="50" charset="-128"/>
              </a:defRPr>
            </a:lvl4pPr>
            <a:lvl5pPr>
              <a:defRPr>
                <a:solidFill>
                  <a:schemeClr val="tx1">
                    <a:lumMod val="75000"/>
                    <a:lumOff val="25000"/>
                  </a:schemeClr>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dirty="0"/>
              <a:t>フッターを追加</a:t>
            </a:r>
          </a:p>
        </p:txBody>
      </p:sp>
      <p:sp>
        <p:nvSpPr>
          <p:cNvPr id="5" name="スライド番号プレースホルダー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lvl1pPr>
              <a:defRPr>
                <a:latin typeface="Meiryo UI" panose="020B0604030504040204" pitchFamily="50" charset="-128"/>
                <a:ea typeface="Meiryo UI" panose="020B0604030504040204" pitchFamily="50" charset="-128"/>
              </a:defRPr>
            </a:lvl1pPr>
          </a:lstStyle>
          <a:p>
            <a:fld id="{19B51A1E-902D-48AF-9020-955120F399B6}" type="slidenum">
              <a:rPr lang="en-US" altLang="ja-JP" smtClean="0"/>
              <a:pPr/>
              <a:t>‹#›</a:t>
            </a:fld>
            <a:endParaRPr lang="ja-JP" altLang="en-US" dirty="0"/>
          </a:p>
        </p:txBody>
      </p:sp>
      <p:sp>
        <p:nvSpPr>
          <p:cNvPr id="8" name="長方形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テキスト イメージのレイアウト 2">
    <p:spTree>
      <p:nvGrpSpPr>
        <p:cNvPr id="1" name=""/>
        <p:cNvGrpSpPr/>
        <p:nvPr/>
      </p:nvGrpSpPr>
      <p:grpSpPr>
        <a:xfrm>
          <a:off x="0" y="0"/>
          <a:ext cx="0" cy="0"/>
          <a:chOff x="0" y="0"/>
          <a:chExt cx="0" cy="0"/>
        </a:xfrm>
      </p:grpSpPr>
      <p:sp>
        <p:nvSpPr>
          <p:cNvPr id="7" name="図プレースホルダー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Meiryo UI" panose="020B0604030504040204" pitchFamily="50" charset="-128"/>
                <a:ea typeface="Meiryo UI" panose="020B0604030504040204" pitchFamily="50" charset="-128"/>
                <a:cs typeface="Times New Roman" panose="02020603050405020304" pitchFamily="18" charset="0"/>
              </a:defRPr>
            </a:lvl1pPr>
          </a:lstStyle>
          <a:p>
            <a:pPr rtl="0"/>
            <a:r>
              <a:rPr lang="ja-JP" altLang="en-US" noProof="0" dirty="0"/>
              <a:t>写真を挿入するか、またはドラッグ アンド ドロップする</a:t>
            </a:r>
          </a:p>
        </p:txBody>
      </p:sp>
      <p:sp>
        <p:nvSpPr>
          <p:cNvPr id="2" name="タイトル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defRPr sz="3700" b="1" spc="-300">
                <a:solidFill>
                  <a:schemeClr val="tx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dirty="0"/>
              <a:t>クリックしてページのタイトルを編集する</a:t>
            </a:r>
          </a:p>
        </p:txBody>
      </p:sp>
      <p:sp>
        <p:nvSpPr>
          <p:cNvPr id="10" name="サブタイトル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latin typeface="Meiryo UI" panose="020B0604030504040204" pitchFamily="50" charset="-128"/>
                <a:ea typeface="Meiryo UI" panose="020B0604030504040204" pitchFamily="50" charset="-128"/>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vl2pPr>
              <a:defRPr>
                <a:solidFill>
                  <a:schemeClr val="tx1">
                    <a:lumMod val="75000"/>
                    <a:lumOff val="25000"/>
                  </a:schemeClr>
                </a:solidFill>
                <a:latin typeface="Meiryo UI" panose="020B0604030504040204" pitchFamily="50" charset="-128"/>
                <a:ea typeface="Meiryo UI" panose="020B0604030504040204" pitchFamily="50" charset="-128"/>
              </a:defRPr>
            </a:lvl2pPr>
            <a:lvl3pPr>
              <a:defRPr>
                <a:solidFill>
                  <a:schemeClr val="tx1">
                    <a:lumMod val="75000"/>
                    <a:lumOff val="25000"/>
                  </a:schemeClr>
                </a:solidFill>
                <a:latin typeface="Meiryo UI" panose="020B0604030504040204" pitchFamily="50" charset="-128"/>
                <a:ea typeface="Meiryo UI" panose="020B0604030504040204" pitchFamily="50" charset="-128"/>
              </a:defRPr>
            </a:lvl3pPr>
            <a:lvl4pPr>
              <a:defRPr>
                <a:solidFill>
                  <a:schemeClr val="tx1">
                    <a:lumMod val="75000"/>
                    <a:lumOff val="25000"/>
                  </a:schemeClr>
                </a:solidFill>
                <a:latin typeface="Meiryo UI" panose="020B0604030504040204" pitchFamily="50" charset="-128"/>
                <a:ea typeface="Meiryo UI" panose="020B0604030504040204" pitchFamily="50" charset="-128"/>
              </a:defRPr>
            </a:lvl4pPr>
            <a:lvl5pPr>
              <a:defRPr>
                <a:solidFill>
                  <a:schemeClr val="tx1">
                    <a:lumMod val="75000"/>
                    <a:lumOff val="25000"/>
                  </a:schemeClr>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dirty="0"/>
              <a:t>フッターを追加</a:t>
            </a:r>
          </a:p>
        </p:txBody>
      </p:sp>
      <p:sp>
        <p:nvSpPr>
          <p:cNvPr id="5" name="スライド番号プレースホルダー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lvl1pPr>
              <a:defRPr>
                <a:latin typeface="Meiryo UI" panose="020B0604030504040204" pitchFamily="50" charset="-128"/>
                <a:ea typeface="Meiryo UI" panose="020B0604030504040204" pitchFamily="50" charset="-128"/>
              </a:defRPr>
            </a:lvl1pPr>
          </a:lstStyle>
          <a:p>
            <a:fld id="{19B51A1E-902D-48AF-9020-955120F399B6}" type="slidenum">
              <a:rPr lang="en-US" altLang="ja-JP" smtClean="0"/>
              <a:pPr/>
              <a:t>‹#›</a:t>
            </a:fld>
            <a:endParaRPr lang="ja-JP" altLang="en-US" dirty="0"/>
          </a:p>
        </p:txBody>
      </p:sp>
      <p:sp>
        <p:nvSpPr>
          <p:cNvPr id="8" name="長方形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9" name="サブタイトル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比較の左側プレースホルダー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4" name="コンテンツ プレースホルダー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2" name="比較の左側プレースホルダー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1"/>
            </a:lvl1pPr>
          </a:lstStyle>
          <a:p>
            <a:pPr lvl="0" rtl="0"/>
            <a:r>
              <a:rPr lang="ja-JP" altLang="en-US" noProof="0"/>
              <a:t>マスター テキストの書式設定</a:t>
            </a:r>
          </a:p>
        </p:txBody>
      </p:sp>
      <p:sp>
        <p:nvSpPr>
          <p:cNvPr id="8" name="テキスト プレースホルダー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フッター プレースホルダー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ja-JP" altLang="en-US" noProof="0" dirty="0"/>
              <a:t>フッターを追加</a:t>
            </a:r>
          </a:p>
        </p:txBody>
      </p:sp>
      <p:sp>
        <p:nvSpPr>
          <p:cNvPr id="6" name="スライド番号プレースホルダー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大きな写真">
    <p:spTree>
      <p:nvGrpSpPr>
        <p:cNvPr id="1" name=""/>
        <p:cNvGrpSpPr/>
        <p:nvPr/>
      </p:nvGrpSpPr>
      <p:grpSpPr>
        <a:xfrm>
          <a:off x="0" y="0"/>
          <a:ext cx="0" cy="0"/>
          <a:chOff x="0" y="0"/>
          <a:chExt cx="0" cy="0"/>
        </a:xfrm>
      </p:grpSpPr>
      <p:sp>
        <p:nvSpPr>
          <p:cNvPr id="7" name="図プレースホルダー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Meiryo UI" panose="020B0604030504040204" pitchFamily="50" charset="-128"/>
                <a:cs typeface="Times New Roman" panose="02020603050405020304" pitchFamily="18" charset="0"/>
              </a:defRPr>
            </a:lvl1pPr>
          </a:lstStyle>
          <a:p>
            <a:pPr rtl="0"/>
            <a:r>
              <a:rPr lang="ja-JP" altLang="en-US" noProof="0" dirty="0"/>
              <a:t>写真を挿入するか、またはドラッグ アンド ドロップする</a:t>
            </a:r>
          </a:p>
        </p:txBody>
      </p:sp>
      <p:sp>
        <p:nvSpPr>
          <p:cNvPr id="3" name="コンテンツ プレースホルダー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dirty="0"/>
              <a:t>キャプションを入力する</a:t>
            </a:r>
          </a:p>
        </p:txBody>
      </p:sp>
      <p:sp>
        <p:nvSpPr>
          <p:cNvPr id="4" name="フッター プレースホルダー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ja-JP" altLang="en-US" noProof="0" dirty="0"/>
              <a:t>フッターを追加</a:t>
            </a:r>
          </a:p>
        </p:txBody>
      </p:sp>
      <p:sp>
        <p:nvSpPr>
          <p:cNvPr id="2" name="スライド番号プレースホルダー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en-US" altLang="ja-JP" noProof="0" smtClean="0"/>
              <a:pPr/>
              <a:t>‹#›</a:t>
            </a:fld>
            <a:endParaRPr lang="ja-JP" altLang="en-US" noProof="0" dirty="0"/>
          </a:p>
        </p:txBody>
      </p:sp>
      <p:sp>
        <p:nvSpPr>
          <p:cNvPr id="5" name="タイトル 4">
            <a:extLst>
              <a:ext uri="{FF2B5EF4-FFF2-40B4-BE49-F238E27FC236}">
                <a16:creationId xmlns:a16="http://schemas.microsoft.com/office/drawing/2014/main" id="{7F8E7C83-06D7-4C5B-85B7-0E5713B4FAB3}"/>
              </a:ext>
            </a:extLst>
          </p:cNvPr>
          <p:cNvSpPr>
            <a:spLocks noGrp="1"/>
          </p:cNvSpPr>
          <p:nvPr>
            <p:ph type="title"/>
          </p:nvPr>
        </p:nvSpPr>
        <p:spPr/>
        <p:txBody>
          <a:bodyPr rtlCol="0"/>
          <a:lstStyle/>
          <a:p>
            <a:pPr rtl="0"/>
            <a:r>
              <a:rPr lang="ja-JP" altLang="en-US" noProof="0"/>
              <a:t>マスター タイトルの書式設定</a:t>
            </a:r>
            <a:endParaRPr lang="ja-JP" altLang="en-US" noProof="0" dirty="0"/>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ありがとうございます">
    <p:bg>
      <p:bgPr>
        <a:solidFill>
          <a:schemeClr val="bg1">
            <a:lumMod val="95000"/>
          </a:schemeClr>
        </a:solidFill>
        <a:effectLst/>
      </p:bgPr>
    </p:bg>
    <p:spTree>
      <p:nvGrpSpPr>
        <p:cNvPr id="1" name=""/>
        <p:cNvGrpSpPr/>
        <p:nvPr/>
      </p:nvGrpSpPr>
      <p:grpSpPr>
        <a:xfrm>
          <a:off x="0" y="0"/>
          <a:ext cx="0" cy="0"/>
          <a:chOff x="0" y="0"/>
          <a:chExt cx="0" cy="0"/>
        </a:xfrm>
      </p:grpSpPr>
      <p:sp>
        <p:nvSpPr>
          <p:cNvPr id="41" name="図プレースホルダー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Meiryo UI" panose="020B0604030504040204" pitchFamily="50" charset="-128"/>
                <a:ea typeface="Meiryo UI" panose="020B0604030504040204" pitchFamily="50" charset="-128"/>
                <a:cs typeface="Times New Roman" panose="02020603050405020304" pitchFamily="18" charset="0"/>
              </a:defRPr>
            </a:lvl1pPr>
          </a:lstStyle>
          <a:p>
            <a:pPr rtl="0"/>
            <a:r>
              <a:rPr lang="ja-JP" altLang="en-US" noProof="0" dirty="0"/>
              <a:t>ここに写真を挿入するか、またはドラッグ アンド ドロップする</a:t>
            </a:r>
          </a:p>
        </p:txBody>
      </p:sp>
      <p:sp>
        <p:nvSpPr>
          <p:cNvPr id="2" name="タイトル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3500" b="1" spc="-300" dirty="0">
                <a:latin typeface="Meiryo UI" panose="020B0604030504040204" pitchFamily="50" charset="-128"/>
                <a:ea typeface="Meiryo UI" panose="020B0604030504040204" pitchFamily="50" charset="-128"/>
              </a:defRPr>
            </a:lvl1pPr>
          </a:lstStyle>
          <a:p>
            <a:pPr lvl="0" algn="r" rtl="0"/>
            <a:r>
              <a:rPr lang="ja-JP" altLang="en-US" noProof="0" dirty="0"/>
              <a:t>ありがとうございます</a:t>
            </a:r>
          </a:p>
        </p:txBody>
      </p:sp>
      <p:sp>
        <p:nvSpPr>
          <p:cNvPr id="9" name="テキスト プレースホルダー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300">
                <a:solidFill>
                  <a:schemeClr val="bg1"/>
                </a:solidFill>
                <a:latin typeface="Meiryo UI" panose="020B0604030504040204" pitchFamily="50" charset="-128"/>
                <a:ea typeface="Meiryo UI" panose="020B0604030504040204" pitchFamily="50" charset="-128"/>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フル ネーム</a:t>
            </a:r>
          </a:p>
        </p:txBody>
      </p:sp>
      <p:sp>
        <p:nvSpPr>
          <p:cNvPr id="10" name="テキスト プレースホルダー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300">
                <a:solidFill>
                  <a:schemeClr val="bg1"/>
                </a:solidFill>
                <a:latin typeface="Meiryo UI" panose="020B0604030504040204" pitchFamily="50" charset="-128"/>
                <a:ea typeface="Meiryo UI" panose="020B0604030504040204" pitchFamily="50" charset="-128"/>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電話番号</a:t>
            </a:r>
          </a:p>
        </p:txBody>
      </p:sp>
      <p:sp>
        <p:nvSpPr>
          <p:cNvPr id="11" name="テキスト プレースホルダー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buNone/>
              <a:defRPr sz="1300">
                <a:solidFill>
                  <a:schemeClr val="bg1"/>
                </a:solidFill>
                <a:latin typeface="Meiryo UI" panose="020B0604030504040204" pitchFamily="50" charset="-128"/>
                <a:ea typeface="Meiryo UI" panose="020B0604030504040204" pitchFamily="50" charset="-128"/>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電子メールまたはソーシャル メディア ハンドル</a:t>
            </a:r>
          </a:p>
        </p:txBody>
      </p:sp>
      <p:sp>
        <p:nvSpPr>
          <p:cNvPr id="12" name="テキスト プレースホルダー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300">
                <a:solidFill>
                  <a:schemeClr val="bg1"/>
                </a:solidFill>
                <a:latin typeface="Meiryo UI" panose="020B0604030504040204" pitchFamily="50" charset="-128"/>
                <a:ea typeface="Meiryo UI" panose="020B0604030504040204" pitchFamily="50" charset="-128"/>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会社の </a:t>
            </a:r>
            <a:r>
              <a:rPr lang="en-US" altLang="ja-JP" noProof="0" dirty="0"/>
              <a:t>Web </a:t>
            </a:r>
            <a:r>
              <a:rPr lang="ja-JP" altLang="en-US" noProof="0" dirty="0"/>
              <a:t>サイト</a:t>
            </a:r>
          </a:p>
        </p:txBody>
      </p:sp>
      <p:sp>
        <p:nvSpPr>
          <p:cNvPr id="15" name="長方形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4" name="長方形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3" name="長方形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rtlCol="0"/>
          <a:lstStyle>
            <a:lvl1pPr>
              <a:defRPr>
                <a:latin typeface="Meiryo UI" panose="020B0604030504040204" pitchFamily="50" charset="-128"/>
                <a:ea typeface="Meiryo UI" panose="020B0604030504040204" pitchFamily="50" charset="-128"/>
              </a:defRPr>
            </a:lvl1pPr>
          </a:lstStyle>
          <a:p>
            <a:fld id="{19B51A1E-902D-48AF-9020-955120F399B6}" type="slidenum">
              <a:rPr lang="en-US" altLang="ja-JP" smtClean="0"/>
              <a:pPr/>
              <a:t>‹#›</a:t>
            </a:fld>
            <a:endParaRPr lang="ja-JP" altLang="en-US"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8" name="長方形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31" name="フリーフォーム:図形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プレースホルダー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ja-JP" altLang="en-US" noProof="0" dirty="0"/>
              <a:t>クリックしてページのタイトルを編集する</a:t>
            </a:r>
          </a:p>
        </p:txBody>
      </p:sp>
      <p:sp>
        <p:nvSpPr>
          <p:cNvPr id="3" name="テキスト プレースホルダー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ja-JP" altLang="en-US" noProof="0" dirty="0"/>
              <a:t>マスター テキストのスタイルを編集する</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5" name="フッター プレースホルダー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dirty="0"/>
              <a:t>フッターを追加</a:t>
            </a:r>
          </a:p>
        </p:txBody>
      </p:sp>
      <p:sp>
        <p:nvSpPr>
          <p:cNvPr id="6" name="スライド番号プレースホルダー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eiryo UI" panose="020B0604030504040204" pitchFamily="50" charset="-128"/>
                <a:ea typeface="Meiryo UI" panose="020B0604030504040204" pitchFamily="50" charset="-128"/>
              </a:defRPr>
            </a:lvl1pPr>
          </a:lstStyle>
          <a:p>
            <a:fld id="{19B51A1E-902D-48AF-9020-955120F399B6}" type="slidenum">
              <a:rPr lang="en-US" altLang="ja-JP" smtClean="0"/>
              <a:pPr/>
              <a:t>‹#›</a:t>
            </a:fld>
            <a:endParaRPr lang="ja-JP" altLang="en-US" dirty="0"/>
          </a:p>
        </p:txBody>
      </p:sp>
      <p:sp>
        <p:nvSpPr>
          <p:cNvPr id="4" name="テキスト ボックス 3">
            <a:extLst>
              <a:ext uri="{FF2B5EF4-FFF2-40B4-BE49-F238E27FC236}">
                <a16:creationId xmlns:a16="http://schemas.microsoft.com/office/drawing/2014/main" id="{34FDC6F9-37F9-4E25-AECA-D307B8421C73}"/>
              </a:ext>
            </a:extLst>
          </p:cNvPr>
          <p:cNvSpPr txBox="1"/>
          <p:nvPr userDrawn="1"/>
        </p:nvSpPr>
        <p:spPr>
          <a:xfrm>
            <a:off x="10243100" y="6413578"/>
            <a:ext cx="1053900" cy="398686"/>
          </a:xfrm>
          <a:prstGeom prst="rect">
            <a:avLst/>
          </a:prstGeom>
          <a:noFill/>
        </p:spPr>
        <p:txBody>
          <a:bodyPr wrap="square" tIns="108000" bIns="0" rtlCol="0" anchor="ctr">
            <a:spAutoFit/>
          </a:bodyPr>
          <a:lstStyle/>
          <a:p>
            <a:pPr algn="ctr" rtl="0">
              <a:lnSpc>
                <a:spcPts val="1200"/>
              </a:lnSpc>
            </a:pPr>
            <a:r>
              <a:rPr lang="en-US" altLang="ja-JP" sz="2500" b="1" i="0" spc="-100" noProof="0" dirty="0">
                <a:solidFill>
                  <a:schemeClr val="accent1"/>
                </a:solidFill>
                <a:latin typeface="Meiryo UI" panose="020B0604030504040204" pitchFamily="50" charset="-128"/>
                <a:ea typeface="Meiryo UI" panose="020B0604030504040204" pitchFamily="50" charset="-128"/>
              </a:rPr>
              <a:t>Trey</a:t>
            </a:r>
            <a:br>
              <a:rPr lang="ja-JP" altLang="en-US" sz="1400" b="1" i="0" spc="-100" baseline="0" noProof="0" dirty="0">
                <a:solidFill>
                  <a:schemeClr val="accent1"/>
                </a:solidFill>
                <a:latin typeface="Meiryo UI" panose="020B0604030504040204" pitchFamily="50" charset="-128"/>
                <a:ea typeface="Meiryo UI" panose="020B0604030504040204" pitchFamily="50" charset="-128"/>
              </a:rPr>
            </a:br>
            <a:r>
              <a:rPr lang="en-US" altLang="ja-JP" sz="800" b="0" i="0" spc="140" noProof="0" dirty="0">
                <a:solidFill>
                  <a:schemeClr val="tx1">
                    <a:lumMod val="75000"/>
                    <a:lumOff val="25000"/>
                  </a:schemeClr>
                </a:solidFill>
                <a:latin typeface="Meiryo UI" panose="020B0604030504040204" pitchFamily="50" charset="-128"/>
                <a:ea typeface="Meiryo UI" panose="020B0604030504040204" pitchFamily="50" charset="-128"/>
              </a:rPr>
              <a:t>research</a:t>
            </a:r>
            <a:endParaRPr lang="ja-JP" altLang="en-US" sz="800" b="0" i="0" spc="140" noProof="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9" name="長方形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9" name="長方形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cxnSp>
        <p:nvCxnSpPr>
          <p:cNvPr id="18" name="直線​​コネクタ(S)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Lst>
  <p:hf hdr="0" dt="0"/>
  <p:txStyles>
    <p:titleStyle>
      <a:lvl1pPr algn="l" defTabSz="914400" rtl="0" eaLnBrk="1" latinLnBrk="0" hangingPunct="1">
        <a:lnSpc>
          <a:spcPct val="90000"/>
        </a:lnSpc>
        <a:spcBef>
          <a:spcPct val="0"/>
        </a:spcBef>
        <a:buNone/>
        <a:defRPr kumimoji="1" sz="3200" b="1" kern="1200" spc="-150">
          <a:solidFill>
            <a:schemeClr val="tx1">
              <a:lumMod val="75000"/>
              <a:lumOff val="25000"/>
            </a:schemeClr>
          </a:solidFill>
          <a:latin typeface="Meiryo UI" panose="020B0604030504040204" pitchFamily="50" charset="-128"/>
          <a:ea typeface="Meiryo UI" panose="020B0604030504040204" pitchFamily="50" charset="-128"/>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kumimoji="1" sz="18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kumimoji="1" sz="16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GIF"/><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hyperlink" Target="http://publicdomainq.net/nurse-woman-advice-0006935/" TargetMode="Externa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gif"/><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eg"/><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GI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emf"/><Relationship Id="rId1" Type="http://schemas.openxmlformats.org/officeDocument/2006/relationships/slideLayout" Target="../slideLayouts/slideLayout9.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プレースホルダー 11" descr="円形になるように集まった手">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タイトル 2">
            <a:extLst>
              <a:ext uri="{FF2B5EF4-FFF2-40B4-BE49-F238E27FC236}">
                <a16:creationId xmlns:a16="http://schemas.microsoft.com/office/drawing/2014/main" id="{200B3D2B-613A-41BE-987D-E6A1324B456D}"/>
              </a:ext>
            </a:extLst>
          </p:cNvPr>
          <p:cNvSpPr>
            <a:spLocks noGrp="1"/>
          </p:cNvSpPr>
          <p:nvPr>
            <p:ph type="ctrTitle"/>
          </p:nvPr>
        </p:nvSpPr>
        <p:spPr>
          <a:xfrm>
            <a:off x="3200400" y="2845133"/>
            <a:ext cx="8991600" cy="1261295"/>
          </a:xfrm>
        </p:spPr>
        <p:txBody>
          <a:bodyPr rtlCol="0"/>
          <a:lstStyle/>
          <a:p>
            <a:pPr algn="ctr" rtl="0"/>
            <a:r>
              <a:rPr lang="ja-JP" altLang="en-US" sz="4400" dirty="0"/>
              <a:t>行動・心理症状（ＢＰＳＤ）の対応</a:t>
            </a:r>
          </a:p>
        </p:txBody>
      </p:sp>
      <p:sp>
        <p:nvSpPr>
          <p:cNvPr id="4" name="サブタイトル 3">
            <a:extLst>
              <a:ext uri="{FF2B5EF4-FFF2-40B4-BE49-F238E27FC236}">
                <a16:creationId xmlns:a16="http://schemas.microsoft.com/office/drawing/2014/main" id="{4772945D-CA91-4CFE-8EB7-941C7618C994}"/>
              </a:ext>
            </a:extLst>
          </p:cNvPr>
          <p:cNvSpPr>
            <a:spLocks noGrp="1"/>
          </p:cNvSpPr>
          <p:nvPr>
            <p:ph type="subTitle" idx="1"/>
          </p:nvPr>
        </p:nvSpPr>
        <p:spPr>
          <a:xfrm>
            <a:off x="3200400" y="2264212"/>
            <a:ext cx="6580188" cy="580921"/>
          </a:xfrm>
        </p:spPr>
        <p:txBody>
          <a:bodyPr rtlCol="0"/>
          <a:lstStyle/>
          <a:p>
            <a:pPr algn="l" rtl="0"/>
            <a:r>
              <a:rPr lang="ja-JP" altLang="en-US" sz="2800" dirty="0"/>
              <a:t>第</a:t>
            </a:r>
            <a:r>
              <a:rPr lang="en-US" altLang="ja-JP" sz="2800" dirty="0"/>
              <a:t>3</a:t>
            </a:r>
            <a:r>
              <a:rPr lang="ja-JP" altLang="en-US" sz="2800" dirty="0"/>
              <a:t>回認知症学習交流集会　</a:t>
            </a:r>
            <a:r>
              <a:rPr lang="en-US" altLang="ja-JP" dirty="0"/>
              <a:t>2020</a:t>
            </a:r>
            <a:r>
              <a:rPr lang="ja-JP" altLang="en-US" dirty="0"/>
              <a:t>年</a:t>
            </a:r>
            <a:r>
              <a:rPr lang="en-US" altLang="ja-JP" dirty="0"/>
              <a:t>2</a:t>
            </a:r>
            <a:r>
              <a:rPr lang="ja-JP" altLang="en-US" dirty="0"/>
              <a:t>月</a:t>
            </a:r>
            <a:r>
              <a:rPr lang="en-US" altLang="ja-JP" dirty="0"/>
              <a:t>8</a:t>
            </a:r>
            <a:r>
              <a:rPr lang="ja-JP" altLang="en-US" dirty="0"/>
              <a:t>日</a:t>
            </a:r>
            <a:endParaRPr lang="ja-JP" altLang="en-US" dirty="0">
              <a:ea typeface="Meiryo UI" panose="020B0604030504040204" pitchFamily="50" charset="-128"/>
            </a:endParaRPr>
          </a:p>
        </p:txBody>
      </p:sp>
      <p:sp>
        <p:nvSpPr>
          <p:cNvPr id="2" name="テキスト ボックス 1"/>
          <p:cNvSpPr txBox="1"/>
          <p:nvPr/>
        </p:nvSpPr>
        <p:spPr>
          <a:xfrm>
            <a:off x="8076242" y="4597930"/>
            <a:ext cx="3870098" cy="1384995"/>
          </a:xfrm>
          <a:prstGeom prst="rect">
            <a:avLst/>
          </a:prstGeom>
          <a:noFill/>
        </p:spPr>
        <p:txBody>
          <a:bodyPr wrap="square" rtlCol="0">
            <a:spAutoFit/>
          </a:bodyPr>
          <a:lstStyle/>
          <a:p>
            <a:r>
              <a:rPr kumimoji="1" lang="ja-JP" altLang="en-US" sz="2800" b="1" dirty="0"/>
              <a:t>みさと健和病院</a:t>
            </a:r>
            <a:endParaRPr kumimoji="1" lang="en-US" altLang="ja-JP" sz="2800" b="1" dirty="0"/>
          </a:p>
          <a:p>
            <a:r>
              <a:rPr kumimoji="1" lang="ja-JP" altLang="en-US" sz="2800" b="1" dirty="0"/>
              <a:t>認知症看護認定看護師</a:t>
            </a:r>
            <a:endParaRPr kumimoji="1" lang="en-US" altLang="ja-JP" sz="2800" b="1" dirty="0"/>
          </a:p>
          <a:p>
            <a:r>
              <a:rPr kumimoji="1" lang="ja-JP" altLang="en-US" sz="2800" b="1" dirty="0"/>
              <a:t>青木稔枝</a:t>
            </a:r>
          </a:p>
        </p:txBody>
      </p:sp>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F9E738-7E09-45D6-8F09-D0E37C13C533}"/>
              </a:ext>
            </a:extLst>
          </p:cNvPr>
          <p:cNvSpPr>
            <a:spLocks noGrp="1"/>
          </p:cNvSpPr>
          <p:nvPr>
            <p:ph type="title"/>
          </p:nvPr>
        </p:nvSpPr>
        <p:spPr/>
        <p:txBody>
          <a:bodyPr/>
          <a:lstStyle/>
          <a:p>
            <a:r>
              <a:rPr kumimoji="1" lang="ja-JP" altLang="en-US" dirty="0"/>
              <a:t>帰宅願望について</a:t>
            </a:r>
          </a:p>
        </p:txBody>
      </p:sp>
      <p:sp>
        <p:nvSpPr>
          <p:cNvPr id="3" name="テキスト プレースホルダー 2">
            <a:extLst>
              <a:ext uri="{FF2B5EF4-FFF2-40B4-BE49-F238E27FC236}">
                <a16:creationId xmlns:a16="http://schemas.microsoft.com/office/drawing/2014/main" id="{55ABCF83-A0A2-4806-A508-81C6DBE80C02}"/>
              </a:ext>
            </a:extLst>
          </p:cNvPr>
          <p:cNvSpPr>
            <a:spLocks noGrp="1"/>
          </p:cNvSpPr>
          <p:nvPr>
            <p:ph type="body" sz="quarter" idx="32"/>
          </p:nvPr>
        </p:nvSpPr>
        <p:spPr>
          <a:xfrm>
            <a:off x="432001" y="932570"/>
            <a:ext cx="11340000" cy="360000"/>
          </a:xfrm>
        </p:spPr>
        <p:txBody>
          <a:bodyPr/>
          <a:lstStyle/>
          <a:p>
            <a:r>
              <a:rPr kumimoji="1" lang="ja-JP" altLang="en-US" sz="2400" dirty="0"/>
              <a:t>家に帰りたいと何度も強く訴えること</a:t>
            </a:r>
          </a:p>
        </p:txBody>
      </p:sp>
      <p:sp>
        <p:nvSpPr>
          <p:cNvPr id="4" name="コンテンツ プレースホルダー 3">
            <a:extLst>
              <a:ext uri="{FF2B5EF4-FFF2-40B4-BE49-F238E27FC236}">
                <a16:creationId xmlns:a16="http://schemas.microsoft.com/office/drawing/2014/main" id="{4F0AA9A5-FC12-4254-A1DE-B587160AD3A4}"/>
              </a:ext>
            </a:extLst>
          </p:cNvPr>
          <p:cNvSpPr>
            <a:spLocks noGrp="1"/>
          </p:cNvSpPr>
          <p:nvPr>
            <p:ph idx="1"/>
          </p:nvPr>
        </p:nvSpPr>
        <p:spPr>
          <a:xfrm>
            <a:off x="199812" y="1526570"/>
            <a:ext cx="3600000" cy="4679250"/>
          </a:xfrm>
        </p:spPr>
        <p:txBody>
          <a:bodyPr/>
          <a:lstStyle/>
          <a:p>
            <a:r>
              <a:rPr lang="ja-JP" altLang="en-US" sz="2400" dirty="0"/>
              <a:t>家に帰ると言い、じっと座って居られない。歩き出したりそわそわして声をかけてもうわの空。</a:t>
            </a:r>
            <a:endParaRPr lang="en-US" altLang="ja-JP" sz="2400" dirty="0"/>
          </a:p>
          <a:p>
            <a:endParaRPr kumimoji="1" lang="ja-JP" altLang="en-US" dirty="0"/>
          </a:p>
        </p:txBody>
      </p:sp>
      <p:sp>
        <p:nvSpPr>
          <p:cNvPr id="5" name="テキスト プレースホルダー 4">
            <a:extLst>
              <a:ext uri="{FF2B5EF4-FFF2-40B4-BE49-F238E27FC236}">
                <a16:creationId xmlns:a16="http://schemas.microsoft.com/office/drawing/2014/main" id="{B1B5DF86-8562-4CBE-80DB-25D3148A2869}"/>
              </a:ext>
            </a:extLst>
          </p:cNvPr>
          <p:cNvSpPr>
            <a:spLocks noGrp="1"/>
          </p:cNvSpPr>
          <p:nvPr>
            <p:ph type="body" sz="quarter" idx="12"/>
          </p:nvPr>
        </p:nvSpPr>
        <p:spPr>
          <a:xfrm>
            <a:off x="3985145" y="1511476"/>
            <a:ext cx="3600450" cy="4679249"/>
          </a:xfrm>
        </p:spPr>
        <p:txBody>
          <a:bodyPr/>
          <a:lstStyle/>
          <a:p>
            <a:r>
              <a:rPr lang="ja-JP" altLang="en-US" sz="2400" dirty="0"/>
              <a:t>出口を探して歩き出す。転倒のリスクがあり、目が離せなくなる</a:t>
            </a:r>
            <a:endParaRPr lang="en-US" altLang="ja-JP" sz="2400" dirty="0"/>
          </a:p>
          <a:p>
            <a:endParaRPr kumimoji="1" lang="ja-JP" altLang="en-US" dirty="0"/>
          </a:p>
        </p:txBody>
      </p:sp>
      <p:sp>
        <p:nvSpPr>
          <p:cNvPr id="6" name="テキスト プレースホルダー 5">
            <a:extLst>
              <a:ext uri="{FF2B5EF4-FFF2-40B4-BE49-F238E27FC236}">
                <a16:creationId xmlns:a16="http://schemas.microsoft.com/office/drawing/2014/main" id="{2D24DB63-71AC-4109-82E1-F1C0D779D099}"/>
              </a:ext>
            </a:extLst>
          </p:cNvPr>
          <p:cNvSpPr>
            <a:spLocks noGrp="1"/>
          </p:cNvSpPr>
          <p:nvPr>
            <p:ph type="body" sz="quarter" idx="13"/>
          </p:nvPr>
        </p:nvSpPr>
        <p:spPr/>
        <p:txBody>
          <a:bodyPr/>
          <a:lstStyle/>
          <a:p>
            <a:r>
              <a:rPr lang="ja-JP" altLang="en-US" sz="2400" dirty="0"/>
              <a:t>行動を抑制され次第に興奮したり、暴言、暴力につながることも</a:t>
            </a:r>
          </a:p>
          <a:p>
            <a:endParaRPr kumimoji="1" lang="ja-JP" altLang="en-US" dirty="0"/>
          </a:p>
        </p:txBody>
      </p:sp>
      <p:sp>
        <p:nvSpPr>
          <p:cNvPr id="8" name="スライド番号プレースホルダー 7">
            <a:extLst>
              <a:ext uri="{FF2B5EF4-FFF2-40B4-BE49-F238E27FC236}">
                <a16:creationId xmlns:a16="http://schemas.microsoft.com/office/drawing/2014/main" id="{87B7C674-E838-4F8F-ABE5-C36E925DFFC2}"/>
              </a:ext>
            </a:extLst>
          </p:cNvPr>
          <p:cNvSpPr>
            <a:spLocks noGrp="1"/>
          </p:cNvSpPr>
          <p:nvPr>
            <p:ph type="sldNum" sz="quarter" idx="15"/>
          </p:nvPr>
        </p:nvSpPr>
        <p:spPr/>
        <p:txBody>
          <a:bodyPr/>
          <a:lstStyle/>
          <a:p>
            <a:pPr rtl="0"/>
            <a:fld id="{19B51A1E-902D-48AF-9020-955120F399B6}" type="slidenum">
              <a:rPr lang="en-US" altLang="ja-JP" noProof="0" smtClean="0"/>
              <a:pPr rtl="0"/>
              <a:t>10</a:t>
            </a:fld>
            <a:endParaRPr lang="ja-JP" altLang="en-US" noProof="0" dirty="0"/>
          </a:p>
        </p:txBody>
      </p:sp>
      <p:pic>
        <p:nvPicPr>
          <p:cNvPr id="9" name="Picture 2" descr="みさと健和病院　みさと健和クリニッ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9093" y="6205820"/>
            <a:ext cx="1960907" cy="586099"/>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descr="関連画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4267" y="2541244"/>
            <a:ext cx="3221174" cy="353623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老々介護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812" y="2630259"/>
            <a:ext cx="3405753" cy="3560466"/>
          </a:xfrm>
          <a:prstGeom prst="rect">
            <a:avLst/>
          </a:prstGeom>
          <a:noFill/>
          <a:extLst>
            <a:ext uri="{909E8E84-426E-40DD-AFC4-6F175D3DCCD1}">
              <a14:hiddenFill xmlns:a14="http://schemas.microsoft.com/office/drawing/2010/main">
                <a:solidFill>
                  <a:srgbClr val="FFFFFF"/>
                </a:solidFill>
              </a14:hiddenFill>
            </a:ext>
          </a:extLst>
        </p:spPr>
      </p:pic>
      <p:sp>
        <p:nvSpPr>
          <p:cNvPr id="12" name="右矢印 11"/>
          <p:cNvSpPr/>
          <p:nvPr/>
        </p:nvSpPr>
        <p:spPr>
          <a:xfrm>
            <a:off x="3616286" y="3579222"/>
            <a:ext cx="888412" cy="109433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a:off x="7822818" y="3579222"/>
            <a:ext cx="888412" cy="109433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62" name="Picture 14" descr="https://1.bp.blogspot.com/-bThRMhOX2W4/VZ-TkK6nyUI/AAAAAAAAvRk/jp-_MuEG66E/s800/ojiisan02_angr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5459" y="3007776"/>
            <a:ext cx="2501692" cy="280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169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帰宅願望はなぜ起こるかを考える</a:t>
            </a:r>
          </a:p>
        </p:txBody>
      </p:sp>
      <p:sp>
        <p:nvSpPr>
          <p:cNvPr id="5" name="フッター プレースホルダー 4"/>
          <p:cNvSpPr>
            <a:spLocks noGrp="1"/>
          </p:cNvSpPr>
          <p:nvPr>
            <p:ph type="ftr" sz="quarter" idx="12"/>
          </p:nvPr>
        </p:nvSpPr>
        <p:spPr/>
        <p:txBody>
          <a:bodyPr/>
          <a:lstStyle/>
          <a:p>
            <a:pPr rtl="0"/>
            <a:r>
              <a:rPr lang="ja-JP" altLang="en-US" noProof="0"/>
              <a:t>フッターを追加</a:t>
            </a:r>
            <a:endParaRPr lang="ja-JP" altLang="en-US" noProof="0" dirty="0"/>
          </a:p>
        </p:txBody>
      </p:sp>
      <p:sp>
        <p:nvSpPr>
          <p:cNvPr id="6" name="スライド番号プレースホルダー 5"/>
          <p:cNvSpPr>
            <a:spLocks noGrp="1"/>
          </p:cNvSpPr>
          <p:nvPr>
            <p:ph type="sldNum" sz="quarter" idx="33"/>
          </p:nvPr>
        </p:nvSpPr>
        <p:spPr/>
        <p:txBody>
          <a:bodyPr/>
          <a:lstStyle/>
          <a:p>
            <a:pPr rtl="0"/>
            <a:fld id="{19B51A1E-902D-48AF-9020-955120F399B6}" type="slidenum">
              <a:rPr lang="en-US" altLang="ja-JP" noProof="0" smtClean="0"/>
              <a:pPr rtl="0"/>
              <a:t>11</a:t>
            </a:fld>
            <a:endParaRPr lang="ja-JP" altLang="en-US" noProof="0" dirty="0"/>
          </a:p>
        </p:txBody>
      </p:sp>
      <p:pic>
        <p:nvPicPr>
          <p:cNvPr id="7" name="Picture 2" descr="みさと健和病院　みさと健和クリニッ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9093" y="6371351"/>
            <a:ext cx="1960907" cy="420568"/>
          </a:xfrm>
          <a:prstGeom prst="rect">
            <a:avLst/>
          </a:prstGeom>
          <a:noFill/>
          <a:extLst>
            <a:ext uri="{909E8E84-426E-40DD-AFC4-6F175D3DCCD1}">
              <a14:hiddenFill xmlns:a14="http://schemas.microsoft.com/office/drawing/2010/main">
                <a:solidFill>
                  <a:srgbClr val="FFFFFF"/>
                </a:solidFill>
              </a14:hiddenFill>
            </a:ext>
          </a:extLst>
        </p:spPr>
      </p:pic>
      <p:sp>
        <p:nvSpPr>
          <p:cNvPr id="11" name="コンテンツ プレースホルダー 10">
            <a:extLst>
              <a:ext uri="{FF2B5EF4-FFF2-40B4-BE49-F238E27FC236}">
                <a16:creationId xmlns:a16="http://schemas.microsoft.com/office/drawing/2014/main" id="{98FD0BC0-2C29-4DF5-91EC-AC7FC2C46844}"/>
              </a:ext>
            </a:extLst>
          </p:cNvPr>
          <p:cNvSpPr>
            <a:spLocks noGrp="1"/>
          </p:cNvSpPr>
          <p:nvPr>
            <p:ph idx="1"/>
          </p:nvPr>
        </p:nvSpPr>
        <p:spPr>
          <a:xfrm>
            <a:off x="431999" y="1047956"/>
            <a:ext cx="11585829" cy="5323395"/>
          </a:xfrm>
        </p:spPr>
        <p:txBody>
          <a:bodyPr/>
          <a:lstStyle/>
          <a:p>
            <a:pPr marL="0" indent="0">
              <a:buNone/>
            </a:pPr>
            <a:endParaRPr lang="en-US" altLang="ja-JP" dirty="0"/>
          </a:p>
          <a:p>
            <a:pPr marL="0" indent="0">
              <a:buNone/>
            </a:pPr>
            <a:r>
              <a:rPr lang="ja-JP" altLang="en-US" dirty="0"/>
              <a:t>　</a:t>
            </a:r>
            <a:endParaRPr lang="en-US" altLang="ja-JP" dirty="0"/>
          </a:p>
          <a:p>
            <a:pPr marL="0" indent="0">
              <a:buNone/>
            </a:pPr>
            <a:r>
              <a:rPr lang="ja-JP" altLang="en-US" dirty="0"/>
              <a:t>　</a:t>
            </a:r>
            <a:r>
              <a:rPr lang="ja-JP" altLang="en-US" sz="2000" dirty="0"/>
              <a:t>・時間や場所の把握が難しいことがあり、その場所にいなければいけない理由がわからないので、帰りたくなる。</a:t>
            </a:r>
            <a:endParaRPr lang="en-US" altLang="ja-JP" sz="2000" dirty="0"/>
          </a:p>
          <a:p>
            <a:pPr marL="0" indent="0">
              <a:buNone/>
            </a:pPr>
            <a:r>
              <a:rPr lang="ja-JP" altLang="en-US" sz="2000" dirty="0"/>
              <a:t>　・落ち着く環境ではない、居心地が悪いと思っているので、その場にとどまるのは不安である。不安から解放されたい。　</a:t>
            </a:r>
            <a:endParaRPr lang="en-US" altLang="ja-JP" sz="2000" dirty="0"/>
          </a:p>
          <a:p>
            <a:pPr marL="0" indent="0">
              <a:buNone/>
            </a:pPr>
            <a:r>
              <a:rPr lang="ja-JP" altLang="en-US" sz="2000" dirty="0"/>
              <a:t>　・帰りたい家は必ずしも、今住んでいる自宅とは限らない</a:t>
            </a:r>
            <a:endParaRPr lang="en-US" altLang="ja-JP" sz="2000" dirty="0"/>
          </a:p>
          <a:p>
            <a:pPr marL="0" indent="0">
              <a:buNone/>
            </a:pPr>
            <a:endParaRPr lang="en-US" altLang="ja-JP" dirty="0"/>
          </a:p>
          <a:p>
            <a:pPr marL="0" indent="0">
              <a:buNone/>
            </a:pPr>
            <a:r>
              <a:rPr lang="ja-JP" altLang="en-US" dirty="0"/>
              <a:t>　　</a:t>
            </a:r>
            <a:endParaRPr lang="en-US" altLang="ja-JP" dirty="0"/>
          </a:p>
          <a:p>
            <a:pPr marL="0" indent="0">
              <a:buNone/>
            </a:pPr>
            <a:r>
              <a:rPr lang="ja-JP" altLang="en-US" dirty="0"/>
              <a:t>　</a:t>
            </a:r>
            <a:r>
              <a:rPr lang="ja-JP" altLang="en-US" sz="2000" dirty="0"/>
              <a:t>・夕方になると、帰りたいがヒートアップする。夕方に帰路につくというもともとの生活習慣に起因する行動。</a:t>
            </a:r>
            <a:endParaRPr lang="en-US" altLang="ja-JP" sz="2000" dirty="0"/>
          </a:p>
          <a:p>
            <a:pPr marL="0" indent="0">
              <a:buNone/>
            </a:pPr>
            <a:r>
              <a:rPr lang="ja-JP" altLang="en-US" sz="2000" dirty="0"/>
              <a:t>　・スタッフの交代や夕食、人手の少ない時間での慌ただしさなどの雰囲気を感じているとも考えられる</a:t>
            </a:r>
            <a:endParaRPr lang="en-US" altLang="ja-JP" sz="2000" dirty="0"/>
          </a:p>
          <a:p>
            <a:pPr marL="0" indent="0">
              <a:buNone/>
            </a:pPr>
            <a:r>
              <a:rPr lang="ja-JP" altLang="en-US" sz="2000" dirty="0"/>
              <a:t>　・昼夜逆転している場合、睡眠覚醒リズム障害があると、夕方から覚醒してそわそわして落ち着かなくなる</a:t>
            </a:r>
            <a:endParaRPr lang="en-US" altLang="ja-JP" sz="2000" dirty="0"/>
          </a:p>
          <a:p>
            <a:pPr marL="0" indent="0">
              <a:buNone/>
            </a:pPr>
            <a:endParaRPr lang="en-US" altLang="ja-JP" sz="2000" dirty="0"/>
          </a:p>
          <a:p>
            <a:pPr marL="0" indent="0">
              <a:buNone/>
            </a:pPr>
            <a:r>
              <a:rPr lang="ja-JP" altLang="en-US" dirty="0"/>
              <a:t>　　</a:t>
            </a:r>
            <a:endParaRPr lang="en-US" altLang="ja-JP" dirty="0"/>
          </a:p>
          <a:p>
            <a:pPr marL="0" indent="0">
              <a:buNone/>
            </a:pPr>
            <a:r>
              <a:rPr lang="ja-JP" altLang="en-US" dirty="0"/>
              <a:t>　</a:t>
            </a:r>
            <a:r>
              <a:rPr lang="ja-JP" altLang="en-US" sz="2000" dirty="0"/>
              <a:t>・身体症状の影響、慢性疾患の急性増悪など、アルコール使用障害によるアルコール離脱症状</a:t>
            </a:r>
            <a:endParaRPr lang="en-US" altLang="ja-JP" sz="2000" dirty="0"/>
          </a:p>
          <a:p>
            <a:pPr marL="0" indent="0">
              <a:buNone/>
            </a:pPr>
            <a:r>
              <a:rPr lang="ja-JP" altLang="en-US" sz="2000" dirty="0"/>
              <a:t>　・薬剤の影響、アカシジアなど</a:t>
            </a:r>
            <a:endParaRPr lang="en-US" altLang="ja-JP" sz="2000" dirty="0"/>
          </a:p>
          <a:p>
            <a:pPr marL="0" indent="0">
              <a:buNone/>
            </a:pPr>
            <a:endParaRPr lang="en-US" altLang="ja-JP" sz="2000"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ja-JP" altLang="en-US" dirty="0"/>
          </a:p>
        </p:txBody>
      </p:sp>
      <p:sp>
        <p:nvSpPr>
          <p:cNvPr id="12" name="正方形/長方形 11">
            <a:extLst>
              <a:ext uri="{FF2B5EF4-FFF2-40B4-BE49-F238E27FC236}">
                <a16:creationId xmlns:a16="http://schemas.microsoft.com/office/drawing/2014/main" id="{D761A810-E209-46BD-83ED-79FCCA02225D}"/>
              </a:ext>
            </a:extLst>
          </p:cNvPr>
          <p:cNvSpPr/>
          <p:nvPr/>
        </p:nvSpPr>
        <p:spPr>
          <a:xfrm>
            <a:off x="492919" y="1165057"/>
            <a:ext cx="5111047" cy="4857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自分の居場所であると思っていない</a:t>
            </a:r>
          </a:p>
        </p:txBody>
      </p:sp>
      <p:sp>
        <p:nvSpPr>
          <p:cNvPr id="13" name="正方形/長方形 12">
            <a:extLst>
              <a:ext uri="{FF2B5EF4-FFF2-40B4-BE49-F238E27FC236}">
                <a16:creationId xmlns:a16="http://schemas.microsoft.com/office/drawing/2014/main" id="{5FC3DAF3-4C10-426F-B5AE-8B2BB1D95B0E}"/>
              </a:ext>
            </a:extLst>
          </p:cNvPr>
          <p:cNvSpPr/>
          <p:nvPr/>
        </p:nvSpPr>
        <p:spPr>
          <a:xfrm>
            <a:off x="492919" y="3015605"/>
            <a:ext cx="5111048" cy="4857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夕暮れ症候群（黄昏症候群）</a:t>
            </a:r>
          </a:p>
        </p:txBody>
      </p:sp>
      <p:sp>
        <p:nvSpPr>
          <p:cNvPr id="14" name="正方形/長方形 13">
            <a:extLst>
              <a:ext uri="{FF2B5EF4-FFF2-40B4-BE49-F238E27FC236}">
                <a16:creationId xmlns:a16="http://schemas.microsoft.com/office/drawing/2014/main" id="{F440E4DC-098A-48F8-BC0D-59D0C3333D29}"/>
              </a:ext>
            </a:extLst>
          </p:cNvPr>
          <p:cNvSpPr/>
          <p:nvPr/>
        </p:nvSpPr>
        <p:spPr>
          <a:xfrm>
            <a:off x="431998" y="5010916"/>
            <a:ext cx="5111048" cy="4581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せん妄</a:t>
            </a:r>
          </a:p>
        </p:txBody>
      </p:sp>
    </p:spTree>
    <p:extLst>
      <p:ext uri="{BB962C8B-B14F-4D97-AF65-F5344CB8AC3E}">
        <p14:creationId xmlns:p14="http://schemas.microsoft.com/office/powerpoint/2010/main" val="2145016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53133C-EC33-4D9D-A49A-6128802EE076}"/>
              </a:ext>
            </a:extLst>
          </p:cNvPr>
          <p:cNvSpPr>
            <a:spLocks noGrp="1"/>
          </p:cNvSpPr>
          <p:nvPr>
            <p:ph type="title"/>
          </p:nvPr>
        </p:nvSpPr>
        <p:spPr/>
        <p:txBody>
          <a:bodyPr/>
          <a:lstStyle/>
          <a:p>
            <a:r>
              <a:rPr kumimoji="1" lang="ja-JP" altLang="en-US" dirty="0"/>
              <a:t>帰宅願望の対応</a:t>
            </a:r>
          </a:p>
        </p:txBody>
      </p:sp>
      <p:sp>
        <p:nvSpPr>
          <p:cNvPr id="3" name="テキスト プレースホルダー 2">
            <a:extLst>
              <a:ext uri="{FF2B5EF4-FFF2-40B4-BE49-F238E27FC236}">
                <a16:creationId xmlns:a16="http://schemas.microsoft.com/office/drawing/2014/main" id="{A79FA608-1019-45A9-8DF2-F52BDF277AA2}"/>
              </a:ext>
            </a:extLst>
          </p:cNvPr>
          <p:cNvSpPr>
            <a:spLocks noGrp="1"/>
          </p:cNvSpPr>
          <p:nvPr>
            <p:ph type="body" sz="quarter" idx="32"/>
          </p:nvPr>
        </p:nvSpPr>
        <p:spPr>
          <a:xfrm>
            <a:off x="420487" y="935521"/>
            <a:ext cx="11339513" cy="504000"/>
          </a:xfrm>
        </p:spPr>
        <p:txBody>
          <a:bodyPr/>
          <a:lstStyle/>
          <a:p>
            <a:r>
              <a:rPr kumimoji="1" lang="ja-JP" altLang="en-US" sz="2000" b="1" dirty="0">
                <a:solidFill>
                  <a:srgbClr val="FF0000"/>
                </a:solidFill>
              </a:rPr>
              <a:t>今起きている興奮した状態の対応（短期的な対応）と、日頃より居心地の良い環境</a:t>
            </a:r>
            <a:r>
              <a:rPr lang="ja-JP" altLang="en-US" sz="2000" b="1" dirty="0">
                <a:solidFill>
                  <a:srgbClr val="FF0000"/>
                </a:solidFill>
              </a:rPr>
              <a:t>を整える（長期的な対応）が必要となります</a:t>
            </a:r>
            <a:endParaRPr kumimoji="1" lang="ja-JP" altLang="en-US" sz="2000" b="1" dirty="0">
              <a:solidFill>
                <a:srgbClr val="FF0000"/>
              </a:solidFill>
            </a:endParaRPr>
          </a:p>
        </p:txBody>
      </p:sp>
      <p:sp>
        <p:nvSpPr>
          <p:cNvPr id="4" name="コンテンツ プレースホルダー 3">
            <a:extLst>
              <a:ext uri="{FF2B5EF4-FFF2-40B4-BE49-F238E27FC236}">
                <a16:creationId xmlns:a16="http://schemas.microsoft.com/office/drawing/2014/main" id="{B2509E3A-D559-47B9-848B-45B809EE9830}"/>
              </a:ext>
            </a:extLst>
          </p:cNvPr>
          <p:cNvSpPr>
            <a:spLocks noGrp="1"/>
          </p:cNvSpPr>
          <p:nvPr>
            <p:ph idx="1"/>
          </p:nvPr>
        </p:nvSpPr>
        <p:spPr>
          <a:xfrm>
            <a:off x="432000" y="1512000"/>
            <a:ext cx="11328000" cy="4927820"/>
          </a:xfrm>
        </p:spPr>
        <p:txBody>
          <a:bodyPr/>
          <a:lstStyle/>
          <a:p>
            <a:pPr marL="0" indent="0">
              <a:buNone/>
            </a:pPr>
            <a:endParaRPr kumimoji="1" lang="en-US" altLang="ja-JP" dirty="0"/>
          </a:p>
          <a:p>
            <a:pPr marL="0" indent="0">
              <a:buNone/>
            </a:pPr>
            <a:endParaRPr lang="en-US" altLang="ja-JP" dirty="0"/>
          </a:p>
          <a:p>
            <a:pPr marL="0" indent="0">
              <a:buNone/>
            </a:pPr>
            <a:r>
              <a:rPr lang="ja-JP" altLang="en-US" dirty="0"/>
              <a:t>・</a:t>
            </a:r>
            <a:r>
              <a:rPr lang="ja-JP" altLang="en-US" sz="2000" dirty="0"/>
              <a:t>「帰れません！！」と伝えない</a:t>
            </a:r>
            <a:endParaRPr lang="en-US" altLang="ja-JP" sz="2000" dirty="0"/>
          </a:p>
          <a:p>
            <a:pPr marL="0" indent="0">
              <a:buNone/>
            </a:pPr>
            <a:r>
              <a:rPr kumimoji="1" lang="ja-JP" altLang="en-US" sz="2000" dirty="0"/>
              <a:t>・興奮状態にある。冷静さをとりもどしてもらう。</a:t>
            </a:r>
            <a:endParaRPr lang="en-US" altLang="ja-JP" sz="2000" dirty="0"/>
          </a:p>
          <a:p>
            <a:pPr marL="0" indent="0">
              <a:buNone/>
            </a:pPr>
            <a:r>
              <a:rPr lang="ja-JP" altLang="en-US" sz="2000" dirty="0"/>
              <a:t>・活動パターンを把握、ソワソワする時間に合わせて、アクティビティーを行う時間にする。多職種で対応。</a:t>
            </a:r>
            <a:endParaRPr lang="en-US" altLang="ja-JP" sz="2000" dirty="0"/>
          </a:p>
          <a:p>
            <a:pPr marL="0" indent="0">
              <a:buNone/>
            </a:pPr>
            <a:r>
              <a:rPr lang="ja-JP" altLang="en-US" sz="2000" dirty="0"/>
              <a:t>・生活歴を聴取し、本人の帰ろうとする目的に沿った声かけ</a:t>
            </a:r>
            <a:endParaRPr lang="en-US" altLang="ja-JP" sz="2000" dirty="0"/>
          </a:p>
          <a:p>
            <a:pPr marL="0" indent="0">
              <a:buNone/>
            </a:pPr>
            <a:r>
              <a:rPr lang="ja-JP" altLang="en-US" sz="2000" dirty="0"/>
              <a:t>・帰宅願望につながったきっかけが何かを探る</a:t>
            </a:r>
            <a:endParaRPr lang="en-US" altLang="ja-JP" sz="2000" dirty="0"/>
          </a:p>
          <a:p>
            <a:pPr marL="0" indent="0">
              <a:buNone/>
            </a:pPr>
            <a:endParaRPr lang="ja-JP" altLang="en-US" dirty="0"/>
          </a:p>
          <a:p>
            <a:pPr marL="0" indent="0">
              <a:buNone/>
            </a:pPr>
            <a:endParaRPr lang="en-US" altLang="ja-JP" dirty="0"/>
          </a:p>
          <a:p>
            <a:pPr marL="0" indent="0">
              <a:buNone/>
            </a:pPr>
            <a:r>
              <a:rPr lang="ja-JP" altLang="en-US" dirty="0"/>
              <a:t>・できるだけ、本人が落ち着けるようなじみの物を持ってきてくれるよう家族に依頼し環境づくり</a:t>
            </a:r>
            <a:endParaRPr lang="en-US" altLang="ja-JP" dirty="0"/>
          </a:p>
          <a:p>
            <a:pPr marL="0" indent="0">
              <a:buNone/>
            </a:pPr>
            <a:r>
              <a:rPr lang="ja-JP" altLang="en-US" dirty="0"/>
              <a:t>・使い慣れた日常生活道具を持ち込む</a:t>
            </a:r>
            <a:endParaRPr lang="en-US" altLang="ja-JP" dirty="0"/>
          </a:p>
          <a:p>
            <a:pPr marL="0" indent="0">
              <a:buNone/>
            </a:pPr>
            <a:r>
              <a:rPr lang="ja-JP" altLang="en-US" dirty="0"/>
              <a:t>・本人が興味、意欲をもって取り組める活動、役割を見つける。多職種で対応する。</a:t>
            </a:r>
            <a:endParaRPr lang="en-US" altLang="ja-JP" dirty="0"/>
          </a:p>
          <a:p>
            <a:pPr marL="0" indent="0">
              <a:buNone/>
            </a:pPr>
            <a:r>
              <a:rPr lang="ja-JP" altLang="en-US" dirty="0"/>
              <a:t>・その人の生き様、人生を語ってもらう（回想法など）</a:t>
            </a:r>
            <a:endParaRPr kumimoji="1" lang="en-US" altLang="ja-JP" dirty="0"/>
          </a:p>
          <a:p>
            <a:pPr marL="0" indent="0">
              <a:buNone/>
            </a:pPr>
            <a:endParaRPr kumimoji="1" lang="en-US" altLang="ja-JP" dirty="0"/>
          </a:p>
        </p:txBody>
      </p:sp>
      <p:sp>
        <p:nvSpPr>
          <p:cNvPr id="6" name="スライド番号プレースホルダー 5">
            <a:extLst>
              <a:ext uri="{FF2B5EF4-FFF2-40B4-BE49-F238E27FC236}">
                <a16:creationId xmlns:a16="http://schemas.microsoft.com/office/drawing/2014/main" id="{C3E45896-FF8A-4E39-BCC9-464EDF1163B2}"/>
              </a:ext>
            </a:extLst>
          </p:cNvPr>
          <p:cNvSpPr>
            <a:spLocks noGrp="1"/>
          </p:cNvSpPr>
          <p:nvPr>
            <p:ph type="sldNum" sz="quarter" idx="33"/>
          </p:nvPr>
        </p:nvSpPr>
        <p:spPr/>
        <p:txBody>
          <a:bodyPr/>
          <a:lstStyle/>
          <a:p>
            <a:pPr rtl="0"/>
            <a:fld id="{19B51A1E-902D-48AF-9020-955120F399B6}" type="slidenum">
              <a:rPr lang="en-US" altLang="ja-JP" noProof="0" smtClean="0"/>
              <a:pPr rtl="0"/>
              <a:t>12</a:t>
            </a:fld>
            <a:endParaRPr lang="ja-JP" altLang="en-US" noProof="0" dirty="0"/>
          </a:p>
        </p:txBody>
      </p:sp>
      <p:sp>
        <p:nvSpPr>
          <p:cNvPr id="7" name="楕円 6"/>
          <p:cNvSpPr/>
          <p:nvPr/>
        </p:nvSpPr>
        <p:spPr>
          <a:xfrm>
            <a:off x="420487" y="1583486"/>
            <a:ext cx="3237113" cy="611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短期的な対応</a:t>
            </a:r>
          </a:p>
        </p:txBody>
      </p:sp>
      <p:sp>
        <p:nvSpPr>
          <p:cNvPr id="8" name="楕円 7"/>
          <p:cNvSpPr/>
          <p:nvPr/>
        </p:nvSpPr>
        <p:spPr>
          <a:xfrm>
            <a:off x="420487" y="4204029"/>
            <a:ext cx="3237113" cy="6187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長期的な対応</a:t>
            </a:r>
          </a:p>
        </p:txBody>
      </p:sp>
      <p:pic>
        <p:nvPicPr>
          <p:cNvPr id="9" name="Picture 2" descr="みさと健和病院　みさと健和クリニッ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9093" y="6191794"/>
            <a:ext cx="1960907" cy="6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534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2811" y="432000"/>
            <a:ext cx="11328000" cy="432000"/>
          </a:xfrm>
        </p:spPr>
        <p:txBody>
          <a:bodyPr/>
          <a:lstStyle/>
          <a:p>
            <a:r>
              <a:rPr kumimoji="1" lang="ja-JP" altLang="en-US" dirty="0"/>
              <a:t>認知症の人とのコミュニケーションで起こりやすいこと</a:t>
            </a:r>
          </a:p>
        </p:txBody>
      </p:sp>
      <p:sp>
        <p:nvSpPr>
          <p:cNvPr id="22" name="テキスト プレースホルダー 21"/>
          <p:cNvSpPr>
            <a:spLocks noGrp="1"/>
          </p:cNvSpPr>
          <p:nvPr>
            <p:ph type="body" sz="quarter" idx="32"/>
          </p:nvPr>
        </p:nvSpPr>
        <p:spPr/>
        <p:txBody>
          <a:bodyPr/>
          <a:lstStyle/>
          <a:p>
            <a:r>
              <a:rPr kumimoji="1" lang="ja-JP" altLang="en-US" sz="2400" b="1" dirty="0"/>
              <a:t>コミュニケーションのずれが発生していませんか</a:t>
            </a:r>
          </a:p>
        </p:txBody>
      </p:sp>
      <p:sp>
        <p:nvSpPr>
          <p:cNvPr id="5" name="スライド番号プレースホルダー 4"/>
          <p:cNvSpPr>
            <a:spLocks noGrp="1"/>
          </p:cNvSpPr>
          <p:nvPr>
            <p:ph type="sldNum" sz="quarter" idx="33"/>
          </p:nvPr>
        </p:nvSpPr>
        <p:spPr/>
        <p:txBody>
          <a:bodyPr/>
          <a:lstStyle/>
          <a:p>
            <a:fld id="{37DC064E-A685-45BB-8D3A-E96AE6095351}" type="slidenum">
              <a:rPr kumimoji="1" lang="ja-JP" altLang="en-US" smtClean="0"/>
              <a:t>13</a:t>
            </a:fld>
            <a:endParaRPr kumimoji="1" lang="ja-JP" altLang="en-US"/>
          </a:p>
        </p:txBody>
      </p:sp>
      <p:sp>
        <p:nvSpPr>
          <p:cNvPr id="17" name="円形吹き出し 16"/>
          <p:cNvSpPr/>
          <p:nvPr/>
        </p:nvSpPr>
        <p:spPr>
          <a:xfrm>
            <a:off x="217355" y="1572180"/>
            <a:ext cx="3252651" cy="1996471"/>
          </a:xfrm>
          <a:prstGeom prst="wedgeEllipseCallout">
            <a:avLst>
              <a:gd name="adj1" fmla="val 18468"/>
              <a:gd name="adj2" fmla="val 5796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トイレは右に曲がって左側にあります。一人では危ないのでナースコールで呼んでください</a:t>
            </a:r>
          </a:p>
        </p:txBody>
      </p:sp>
      <p:pic>
        <p:nvPicPr>
          <p:cNvPr id="18" name="図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9953" y="3563951"/>
            <a:ext cx="2193879" cy="2223932"/>
          </a:xfrm>
          <a:prstGeom prst="rect">
            <a:avLst/>
          </a:prstGeom>
        </p:spPr>
      </p:pic>
      <p:pic>
        <p:nvPicPr>
          <p:cNvPr id="19" name="図 18" descr="驚いているお爺さん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3840" y="3563951"/>
            <a:ext cx="2627975" cy="2476500"/>
          </a:xfrm>
          <a:prstGeom prst="rect">
            <a:avLst/>
          </a:prstGeom>
          <a:noFill/>
          <a:extLst>
            <a:ext uri="{909E8E84-426E-40DD-AFC4-6F175D3DCCD1}">
              <a14:hiddenFill xmlns:a14="http://schemas.microsoft.com/office/drawing/2010/main">
                <a:solidFill>
                  <a:srgbClr val="FFFFFF"/>
                </a:solidFill>
              </a14:hiddenFill>
            </a:ext>
          </a:extLst>
        </p:spPr>
      </p:pic>
      <p:sp>
        <p:nvSpPr>
          <p:cNvPr id="20" name="雲形吹き出し 19"/>
          <p:cNvSpPr/>
          <p:nvPr/>
        </p:nvSpPr>
        <p:spPr>
          <a:xfrm>
            <a:off x="5104310" y="1285098"/>
            <a:ext cx="3278777" cy="2278854"/>
          </a:xfrm>
          <a:prstGeom prst="cloudCallout">
            <a:avLst>
              <a:gd name="adj1" fmla="val 50944"/>
              <a:gd name="adj2" fmla="val 6876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ここはどこだろう？この人はだれだろう？</a:t>
            </a:r>
          </a:p>
        </p:txBody>
      </p:sp>
      <p:sp>
        <p:nvSpPr>
          <p:cNvPr id="21" name="雲形吹き出し 20"/>
          <p:cNvSpPr/>
          <p:nvPr/>
        </p:nvSpPr>
        <p:spPr>
          <a:xfrm>
            <a:off x="8694464" y="1008000"/>
            <a:ext cx="3180641" cy="2079051"/>
          </a:xfrm>
          <a:prstGeom prst="cloudCallout">
            <a:avLst>
              <a:gd name="adj1" fmla="val -14082"/>
              <a:gd name="adj2" fmla="val 8424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お腹が痛いな。</a:t>
            </a:r>
            <a:endParaRPr kumimoji="1" lang="en-US" altLang="ja-JP" b="1" dirty="0">
              <a:solidFill>
                <a:schemeClr val="tx1"/>
              </a:solidFill>
            </a:endParaRPr>
          </a:p>
          <a:p>
            <a:pPr algn="ctr"/>
            <a:r>
              <a:rPr kumimoji="1" lang="ja-JP" altLang="en-US" b="1" dirty="0">
                <a:solidFill>
                  <a:schemeClr val="tx1"/>
                </a:solidFill>
              </a:rPr>
              <a:t>トイレは？</a:t>
            </a:r>
            <a:endParaRPr kumimoji="1" lang="en-US" altLang="ja-JP" b="1" dirty="0">
              <a:solidFill>
                <a:schemeClr val="tx1"/>
              </a:solidFill>
            </a:endParaRPr>
          </a:p>
          <a:p>
            <a:pPr algn="ctr"/>
            <a:r>
              <a:rPr kumimoji="1" lang="ja-JP" altLang="en-US" b="1" dirty="0">
                <a:solidFill>
                  <a:schemeClr val="tx1"/>
                </a:solidFill>
              </a:rPr>
              <a:t>危ない？</a:t>
            </a:r>
          </a:p>
        </p:txBody>
      </p:sp>
      <p:pic>
        <p:nvPicPr>
          <p:cNvPr id="23" name="Picture 2" descr="みさと健和病院　みさと健和クリニッ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9904" y="6234879"/>
            <a:ext cx="1960907" cy="56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935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E51A21-3144-48D9-9F7A-98823F5C3C17}"/>
              </a:ext>
            </a:extLst>
          </p:cNvPr>
          <p:cNvSpPr>
            <a:spLocks noGrp="1"/>
          </p:cNvSpPr>
          <p:nvPr>
            <p:ph type="title"/>
          </p:nvPr>
        </p:nvSpPr>
        <p:spPr/>
        <p:txBody>
          <a:bodyPr/>
          <a:lstStyle/>
          <a:p>
            <a:r>
              <a:rPr kumimoji="1" lang="ja-JP" altLang="en-US" dirty="0"/>
              <a:t>コミュニケーションのずれから発生した感情、情動</a:t>
            </a:r>
          </a:p>
        </p:txBody>
      </p:sp>
      <p:sp>
        <p:nvSpPr>
          <p:cNvPr id="4" name="テキスト プレースホルダー 3">
            <a:extLst>
              <a:ext uri="{FF2B5EF4-FFF2-40B4-BE49-F238E27FC236}">
                <a16:creationId xmlns:a16="http://schemas.microsoft.com/office/drawing/2014/main" id="{6AB259A0-0017-492F-A0DC-4B70C7052AE0}"/>
              </a:ext>
            </a:extLst>
          </p:cNvPr>
          <p:cNvSpPr>
            <a:spLocks noGrp="1"/>
          </p:cNvSpPr>
          <p:nvPr>
            <p:ph type="body" sz="quarter" idx="32"/>
          </p:nvPr>
        </p:nvSpPr>
        <p:spPr>
          <a:xfrm>
            <a:off x="524669" y="1432729"/>
            <a:ext cx="11339513" cy="360000"/>
          </a:xfrm>
        </p:spPr>
        <p:txBody>
          <a:bodyPr rtlCol="0"/>
          <a:lstStyle/>
          <a:p>
            <a:pPr rtl="0"/>
            <a:r>
              <a:rPr lang="ja-JP" altLang="en-US" sz="2800" dirty="0">
                <a:ea typeface="Meiryo UI" panose="020B0604030504040204" pitchFamily="50" charset="-128"/>
              </a:rPr>
              <a:t>介護士・看護師</a:t>
            </a:r>
          </a:p>
        </p:txBody>
      </p:sp>
      <p:sp>
        <p:nvSpPr>
          <p:cNvPr id="8" name="スライド番号プレースホルダー 7">
            <a:extLst>
              <a:ext uri="{FF2B5EF4-FFF2-40B4-BE49-F238E27FC236}">
                <a16:creationId xmlns:a16="http://schemas.microsoft.com/office/drawing/2014/main" id="{E6AC9832-FB01-464A-9824-61887B77997E}"/>
              </a:ext>
            </a:extLst>
          </p:cNvPr>
          <p:cNvSpPr>
            <a:spLocks noGrp="1"/>
          </p:cNvSpPr>
          <p:nvPr>
            <p:ph type="sldNum" sz="quarter" idx="33"/>
          </p:nvPr>
        </p:nvSpPr>
        <p:spPr/>
        <p:txBody>
          <a:bodyPr rtlCol="0"/>
          <a:lstStyle/>
          <a:p>
            <a:pPr rtl="0"/>
            <a:fld id="{19B51A1E-902D-48AF-9020-955120F399B6}" type="slidenum">
              <a:rPr lang="en-US" altLang="ja-JP" smtClean="0">
                <a:ea typeface="Meiryo UI" panose="020B0604030504040204" pitchFamily="50" charset="-128"/>
              </a:rPr>
              <a:pPr rtl="0"/>
              <a:t>14</a:t>
            </a:fld>
            <a:endParaRPr lang="ja-JP" altLang="en-US" dirty="0">
              <a:ea typeface="Meiryo UI" panose="020B0604030504040204" pitchFamily="50" charset="-128"/>
            </a:endParaRPr>
          </a:p>
        </p:txBody>
      </p:sp>
      <p:pic>
        <p:nvPicPr>
          <p:cNvPr id="9" name="コンテンツ プレースホルダー 8" descr="[無料イラスト] 怒っているおじいさん - パブリックドメインQ ..."/>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7387563" y="2663693"/>
            <a:ext cx="2251075" cy="2460625"/>
          </a:xfrm>
        </p:spPr>
      </p:pic>
      <p:sp>
        <p:nvSpPr>
          <p:cNvPr id="6" name="テキスト プレースホルダー 5">
            <a:extLst>
              <a:ext uri="{FF2B5EF4-FFF2-40B4-BE49-F238E27FC236}">
                <a16:creationId xmlns:a16="http://schemas.microsoft.com/office/drawing/2014/main" id="{B237D1CA-B91A-410E-A968-D017BBE99F99}"/>
              </a:ext>
            </a:extLst>
          </p:cNvPr>
          <p:cNvSpPr>
            <a:spLocks noGrp="1"/>
          </p:cNvSpPr>
          <p:nvPr>
            <p:ph type="body" sz="quarter" idx="4294967295"/>
          </p:nvPr>
        </p:nvSpPr>
        <p:spPr>
          <a:xfrm>
            <a:off x="6719888" y="1465263"/>
            <a:ext cx="5472112" cy="358775"/>
          </a:xfrm>
        </p:spPr>
        <p:txBody>
          <a:bodyPr rtlCol="0"/>
          <a:lstStyle/>
          <a:p>
            <a:pPr marL="0" indent="0" rtl="0">
              <a:buNone/>
            </a:pPr>
            <a:r>
              <a:rPr lang="ja-JP" altLang="en-US" sz="2800" dirty="0">
                <a:ea typeface="Meiryo UI" panose="020B0604030504040204" pitchFamily="50" charset="-128"/>
              </a:rPr>
              <a:t>患者さん</a:t>
            </a:r>
          </a:p>
        </p:txBody>
      </p:sp>
      <p:sp>
        <p:nvSpPr>
          <p:cNvPr id="7" name="テキスト プレースホルダー 6">
            <a:extLst>
              <a:ext uri="{FF2B5EF4-FFF2-40B4-BE49-F238E27FC236}">
                <a16:creationId xmlns:a16="http://schemas.microsoft.com/office/drawing/2014/main" id="{26A87885-D672-4CF9-A78D-CFE98385B03A}"/>
              </a:ext>
            </a:extLst>
          </p:cNvPr>
          <p:cNvSpPr>
            <a:spLocks noGrp="1"/>
          </p:cNvSpPr>
          <p:nvPr>
            <p:ph type="body" sz="quarter" idx="4294967295"/>
          </p:nvPr>
        </p:nvSpPr>
        <p:spPr>
          <a:xfrm>
            <a:off x="6719888" y="2479675"/>
            <a:ext cx="5472112" cy="2984500"/>
          </a:xfrm>
        </p:spPr>
        <p:txBody>
          <a:bodyPr rtlCol="0"/>
          <a:lstStyle/>
          <a:p>
            <a:pPr marL="0" indent="0">
              <a:buNone/>
            </a:pPr>
            <a:r>
              <a:rPr lang="ja-JP" altLang="en-US" dirty="0">
                <a:ea typeface="Meiryo UI" panose="020B0604030504040204" pitchFamily="50" charset="-128"/>
              </a:rPr>
              <a:t>・</a:t>
            </a:r>
            <a:endParaRPr lang="en-US" altLang="ja-JP" dirty="0">
              <a:ea typeface="Meiryo UI" panose="020B0604030504040204" pitchFamily="50" charset="-128"/>
            </a:endParaRPr>
          </a:p>
        </p:txBody>
      </p:sp>
      <p:sp>
        <p:nvSpPr>
          <p:cNvPr id="12" name="長方形 11" descr="左側のアクセント ブロック">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1199065"/>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ja-JP" altLang="en-US" dirty="0">
              <a:latin typeface="Meiryo UI" panose="020B0604030504040204" pitchFamily="50" charset="-128"/>
              <a:ea typeface="Meiryo UI" panose="020B0604030504040204" pitchFamily="50" charset="-128"/>
            </a:endParaRPr>
          </a:p>
        </p:txBody>
      </p:sp>
      <p:cxnSp>
        <p:nvCxnSpPr>
          <p:cNvPr id="11" name="直線​​コネクタ(S) 10" descr="スライド区切り線">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長方形 12" descr="右側のアクセント バー&#10;">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528926" y="117008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ja-JP" altLang="en-US" dirty="0">
              <a:latin typeface="Meiryo UI" panose="020B0604030504040204" pitchFamily="50" charset="-128"/>
              <a:ea typeface="Meiryo UI" panose="020B0604030504040204" pitchFamily="50" charset="-128"/>
            </a:endParaRPr>
          </a:p>
        </p:txBody>
      </p:sp>
      <p:sp>
        <p:nvSpPr>
          <p:cNvPr id="15" name="角丸四角形 14"/>
          <p:cNvSpPr/>
          <p:nvPr/>
        </p:nvSpPr>
        <p:spPr>
          <a:xfrm>
            <a:off x="431800" y="5308336"/>
            <a:ext cx="5597349" cy="8511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疲労感、虚しさ</a:t>
            </a:r>
            <a:endParaRPr kumimoji="1" lang="en-US" altLang="ja-JP" sz="2400" dirty="0">
              <a:solidFill>
                <a:schemeClr val="tx1"/>
              </a:solidFill>
            </a:endParaRPr>
          </a:p>
          <a:p>
            <a:pPr algn="ctr"/>
            <a:r>
              <a:rPr kumimoji="1" lang="ja-JP" altLang="en-US" sz="2400" dirty="0">
                <a:solidFill>
                  <a:schemeClr val="tx1"/>
                </a:solidFill>
              </a:rPr>
              <a:t>バーンアウト（燃え尽き症候群）</a:t>
            </a:r>
          </a:p>
        </p:txBody>
      </p:sp>
      <p:sp>
        <p:nvSpPr>
          <p:cNvPr id="20" name="角丸四角形 19"/>
          <p:cNvSpPr/>
          <p:nvPr/>
        </p:nvSpPr>
        <p:spPr>
          <a:xfrm>
            <a:off x="6935325" y="5308336"/>
            <a:ext cx="3674617" cy="81147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暴力、暴言</a:t>
            </a:r>
            <a:endParaRPr kumimoji="1" lang="en-US" altLang="ja-JP" sz="2400" dirty="0">
              <a:solidFill>
                <a:schemeClr val="tx1"/>
              </a:solidFill>
            </a:endParaRPr>
          </a:p>
          <a:p>
            <a:pPr algn="ctr"/>
            <a:r>
              <a:rPr kumimoji="1" lang="ja-JP" altLang="en-US" sz="2400" dirty="0">
                <a:solidFill>
                  <a:schemeClr val="tx1"/>
                </a:solidFill>
              </a:rPr>
              <a:t>更なる拒否につながる</a:t>
            </a:r>
          </a:p>
        </p:txBody>
      </p:sp>
      <p:pic>
        <p:nvPicPr>
          <p:cNvPr id="16" name="Picture 2" descr="みさと健和病院　みさと健和クリニッ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9093" y="6371351"/>
            <a:ext cx="1960907" cy="4205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みさと健和病院　みさと健和クリニッ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9092" y="6159454"/>
            <a:ext cx="1960907" cy="5649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ひどく落ち込んでいる看護師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2119" y="2479675"/>
            <a:ext cx="2714625"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620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認知症の人を理解するには</a:t>
            </a:r>
          </a:p>
        </p:txBody>
      </p:sp>
      <p:sp>
        <p:nvSpPr>
          <p:cNvPr id="6" name="テキスト プレースホルダー 5"/>
          <p:cNvSpPr>
            <a:spLocks noGrp="1"/>
          </p:cNvSpPr>
          <p:nvPr>
            <p:ph type="body" sz="quarter" idx="32"/>
          </p:nvPr>
        </p:nvSpPr>
        <p:spPr>
          <a:xfrm>
            <a:off x="420486" y="1202238"/>
            <a:ext cx="11339513" cy="360000"/>
          </a:xfrm>
        </p:spPr>
        <p:txBody>
          <a:bodyPr/>
          <a:lstStyle/>
          <a:p>
            <a:r>
              <a:rPr kumimoji="1" lang="ja-JP" altLang="en-US" sz="2400" b="1" dirty="0"/>
              <a:t>まずはここからです</a:t>
            </a:r>
          </a:p>
        </p:txBody>
      </p:sp>
      <p:sp>
        <p:nvSpPr>
          <p:cNvPr id="3" name="スライド番号プレースホルダー 2">
            <a:extLst>
              <a:ext uri="{FF2B5EF4-FFF2-40B4-BE49-F238E27FC236}">
                <a16:creationId xmlns:a16="http://schemas.microsoft.com/office/drawing/2014/main" id="{7799EFD4-12A8-47F1-95A8-AA971707DBF7}"/>
              </a:ext>
            </a:extLst>
          </p:cNvPr>
          <p:cNvSpPr>
            <a:spLocks noGrp="1"/>
          </p:cNvSpPr>
          <p:nvPr>
            <p:ph type="sldNum" sz="quarter" idx="33"/>
          </p:nvPr>
        </p:nvSpPr>
        <p:spPr/>
        <p:txBody>
          <a:bodyPr/>
          <a:lstStyle/>
          <a:p>
            <a:fld id="{37DC064E-A685-45BB-8D3A-E96AE6095351}" type="slidenum">
              <a:rPr kumimoji="1" lang="ja-JP" altLang="en-US" smtClean="0"/>
              <a:t>15</a:t>
            </a:fld>
            <a:endParaRPr kumimoji="1" lang="ja-JP" altLang="en-US"/>
          </a:p>
        </p:txBody>
      </p:sp>
      <p:pic>
        <p:nvPicPr>
          <p:cNvPr id="4" name="コンテンツ プレースホルダー 3"/>
          <p:cNvPicPr>
            <a:picLocks noGrp="1" noChangeAspect="1"/>
          </p:cNvPicPr>
          <p:nvPr>
            <p:ph idx="4294967295"/>
          </p:nvPr>
        </p:nvPicPr>
        <p:blipFill>
          <a:blip r:embed="rId2"/>
          <a:stretch>
            <a:fillRect/>
          </a:stretch>
        </p:blipFill>
        <p:spPr>
          <a:xfrm>
            <a:off x="9826625" y="2576513"/>
            <a:ext cx="2365375" cy="3276600"/>
          </a:xfrm>
          <a:prstGeom prst="rect">
            <a:avLst/>
          </a:prstGeom>
        </p:spPr>
      </p:pic>
      <p:pic>
        <p:nvPicPr>
          <p:cNvPr id="5" name="図 4" descr="[フリーイラスト] 困り顔のおばあさん - パブリックドメインQ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029" y="2576622"/>
            <a:ext cx="2277533" cy="3030937"/>
          </a:xfrm>
          <a:prstGeom prst="rect">
            <a:avLst/>
          </a:prstGeom>
        </p:spPr>
      </p:pic>
      <p:sp>
        <p:nvSpPr>
          <p:cNvPr id="7" name="角丸四角形 6"/>
          <p:cNvSpPr/>
          <p:nvPr/>
        </p:nvSpPr>
        <p:spPr>
          <a:xfrm>
            <a:off x="4645377" y="1718802"/>
            <a:ext cx="2703688" cy="530975"/>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聞いてみる</a:t>
            </a:r>
          </a:p>
        </p:txBody>
      </p:sp>
      <p:sp>
        <p:nvSpPr>
          <p:cNvPr id="8" name="角丸四角形 7"/>
          <p:cNvSpPr/>
          <p:nvPr/>
        </p:nvSpPr>
        <p:spPr>
          <a:xfrm>
            <a:off x="4645377" y="2429779"/>
            <a:ext cx="2703688" cy="522497"/>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話を想像する</a:t>
            </a:r>
          </a:p>
        </p:txBody>
      </p:sp>
      <p:sp>
        <p:nvSpPr>
          <p:cNvPr id="9" name="角丸四角形 8"/>
          <p:cNvSpPr/>
          <p:nvPr/>
        </p:nvSpPr>
        <p:spPr>
          <a:xfrm>
            <a:off x="4645377" y="3162054"/>
            <a:ext cx="2703688" cy="495389"/>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現状を伝える</a:t>
            </a:r>
          </a:p>
        </p:txBody>
      </p:sp>
      <p:sp>
        <p:nvSpPr>
          <p:cNvPr id="10" name="角丸四角形 9"/>
          <p:cNvSpPr/>
          <p:nvPr/>
        </p:nvSpPr>
        <p:spPr>
          <a:xfrm>
            <a:off x="4645376" y="3849367"/>
            <a:ext cx="2703689" cy="485899"/>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反応を見る</a:t>
            </a:r>
          </a:p>
        </p:txBody>
      </p:sp>
      <p:sp>
        <p:nvSpPr>
          <p:cNvPr id="11" name="角丸四角形 10"/>
          <p:cNvSpPr/>
          <p:nvPr/>
        </p:nvSpPr>
        <p:spPr>
          <a:xfrm>
            <a:off x="4645376" y="4527190"/>
            <a:ext cx="2703689" cy="52193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どう思うか聞いてみる</a:t>
            </a:r>
          </a:p>
        </p:txBody>
      </p:sp>
      <p:sp>
        <p:nvSpPr>
          <p:cNvPr id="12" name="角丸四角形 11"/>
          <p:cNvSpPr/>
          <p:nvPr/>
        </p:nvSpPr>
        <p:spPr>
          <a:xfrm>
            <a:off x="4645376" y="5232357"/>
            <a:ext cx="2703689" cy="521696"/>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相談する</a:t>
            </a:r>
          </a:p>
        </p:txBody>
      </p:sp>
      <p:sp>
        <p:nvSpPr>
          <p:cNvPr id="14" name="ストライプ矢印 13"/>
          <p:cNvSpPr/>
          <p:nvPr/>
        </p:nvSpPr>
        <p:spPr>
          <a:xfrm rot="10800000">
            <a:off x="7546623" y="3902781"/>
            <a:ext cx="1196622" cy="95652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トライプ矢印 14"/>
          <p:cNvSpPr/>
          <p:nvPr/>
        </p:nvSpPr>
        <p:spPr>
          <a:xfrm rot="10800000">
            <a:off x="3038119" y="3902781"/>
            <a:ext cx="1196622" cy="95652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4645375" y="5934856"/>
            <a:ext cx="2703689" cy="521696"/>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体験をイメージする</a:t>
            </a:r>
            <a:endParaRPr kumimoji="1" lang="ja-JP" altLang="en-US" b="1" dirty="0">
              <a:solidFill>
                <a:schemeClr val="tx1"/>
              </a:solidFill>
            </a:endParaRPr>
          </a:p>
        </p:txBody>
      </p:sp>
      <p:pic>
        <p:nvPicPr>
          <p:cNvPr id="17" name="Picture 2" descr="みさと健和病院　みさと健和クリニッ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9092" y="6159454"/>
            <a:ext cx="1960907" cy="56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908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9D9C94-FCB4-46F8-88A7-78011580657D}"/>
              </a:ext>
            </a:extLst>
          </p:cNvPr>
          <p:cNvSpPr>
            <a:spLocks noGrp="1"/>
          </p:cNvSpPr>
          <p:nvPr>
            <p:ph type="title"/>
          </p:nvPr>
        </p:nvSpPr>
        <p:spPr/>
        <p:txBody>
          <a:bodyPr/>
          <a:lstStyle/>
          <a:p>
            <a:r>
              <a:rPr kumimoji="1" lang="ja-JP" altLang="en-US" dirty="0"/>
              <a:t>コミュニケーションの特徴</a:t>
            </a:r>
          </a:p>
        </p:txBody>
      </p:sp>
      <p:sp>
        <p:nvSpPr>
          <p:cNvPr id="3" name="テキスト プレースホルダー 2">
            <a:extLst>
              <a:ext uri="{FF2B5EF4-FFF2-40B4-BE49-F238E27FC236}">
                <a16:creationId xmlns:a16="http://schemas.microsoft.com/office/drawing/2014/main" id="{7570682C-C725-4CED-B2A8-B5C22358FF45}"/>
              </a:ext>
            </a:extLst>
          </p:cNvPr>
          <p:cNvSpPr>
            <a:spLocks noGrp="1"/>
          </p:cNvSpPr>
          <p:nvPr>
            <p:ph type="body" sz="quarter" idx="32"/>
          </p:nvPr>
        </p:nvSpPr>
        <p:spPr/>
        <p:txBody>
          <a:bodyPr/>
          <a:lstStyle/>
          <a:p>
            <a:r>
              <a:rPr kumimoji="1" lang="ja-JP" altLang="en-US" sz="2800" dirty="0"/>
              <a:t>メッセージの表現形</a:t>
            </a:r>
          </a:p>
        </p:txBody>
      </p:sp>
      <p:sp>
        <p:nvSpPr>
          <p:cNvPr id="4" name="フッター プレースホルダー 3">
            <a:extLst>
              <a:ext uri="{FF2B5EF4-FFF2-40B4-BE49-F238E27FC236}">
                <a16:creationId xmlns:a16="http://schemas.microsoft.com/office/drawing/2014/main" id="{7FA87432-6A70-4622-B19F-6EC8ACBF82F8}"/>
              </a:ext>
            </a:extLst>
          </p:cNvPr>
          <p:cNvSpPr>
            <a:spLocks noGrp="1"/>
          </p:cNvSpPr>
          <p:nvPr>
            <p:ph type="ftr" sz="quarter" idx="12"/>
          </p:nvPr>
        </p:nvSpPr>
        <p:spPr/>
        <p:txBody>
          <a:bodyPr/>
          <a:lstStyle/>
          <a:p>
            <a:pPr rtl="0"/>
            <a:r>
              <a:rPr lang="ja-JP" altLang="en-US" noProof="0"/>
              <a:t>フッターを追加</a:t>
            </a:r>
            <a:endParaRPr lang="ja-JP" altLang="en-US" noProof="0" dirty="0"/>
          </a:p>
        </p:txBody>
      </p:sp>
      <p:sp>
        <p:nvSpPr>
          <p:cNvPr id="5" name="スライド番号プレースホルダー 4">
            <a:extLst>
              <a:ext uri="{FF2B5EF4-FFF2-40B4-BE49-F238E27FC236}">
                <a16:creationId xmlns:a16="http://schemas.microsoft.com/office/drawing/2014/main" id="{20922799-7105-44B9-BA06-56D565931F5F}"/>
              </a:ext>
            </a:extLst>
          </p:cNvPr>
          <p:cNvSpPr>
            <a:spLocks noGrp="1"/>
          </p:cNvSpPr>
          <p:nvPr>
            <p:ph type="sldNum" sz="quarter" idx="33"/>
          </p:nvPr>
        </p:nvSpPr>
        <p:spPr/>
        <p:txBody>
          <a:bodyPr/>
          <a:lstStyle/>
          <a:p>
            <a:pPr rtl="0"/>
            <a:fld id="{19B51A1E-902D-48AF-9020-955120F399B6}" type="slidenum">
              <a:rPr lang="en-US" altLang="ja-JP" noProof="0" smtClean="0"/>
              <a:pPr rtl="0"/>
              <a:t>16</a:t>
            </a:fld>
            <a:endParaRPr lang="ja-JP" altLang="en-US" noProof="0" dirty="0"/>
          </a:p>
        </p:txBody>
      </p:sp>
      <p:graphicFrame>
        <p:nvGraphicFramePr>
          <p:cNvPr id="6" name="表 6">
            <a:extLst>
              <a:ext uri="{FF2B5EF4-FFF2-40B4-BE49-F238E27FC236}">
                <a16:creationId xmlns:a16="http://schemas.microsoft.com/office/drawing/2014/main" id="{193B6FC7-B27F-4A9C-B4C7-9DE781AA9DF7}"/>
              </a:ext>
            </a:extLst>
          </p:cNvPr>
          <p:cNvGraphicFramePr>
            <a:graphicFrameLocks noGrp="1"/>
          </p:cNvGraphicFramePr>
          <p:nvPr>
            <p:extLst>
              <p:ext uri="{D42A27DB-BD31-4B8C-83A1-F6EECF244321}">
                <p14:modId xmlns:p14="http://schemas.microsoft.com/office/powerpoint/2010/main" val="4119234887"/>
              </p:ext>
            </p:extLst>
          </p:nvPr>
        </p:nvGraphicFramePr>
        <p:xfrm>
          <a:off x="679004" y="1442655"/>
          <a:ext cx="10946939" cy="1981200"/>
        </p:xfrm>
        <a:graphic>
          <a:graphicData uri="http://schemas.openxmlformats.org/drawingml/2006/table">
            <a:tbl>
              <a:tblPr firstRow="1" bandRow="1">
                <a:tableStyleId>{5C22544A-7EE6-4342-B048-85BDC9FD1C3A}</a:tableStyleId>
              </a:tblPr>
              <a:tblGrid>
                <a:gridCol w="2935322">
                  <a:extLst>
                    <a:ext uri="{9D8B030D-6E8A-4147-A177-3AD203B41FA5}">
                      <a16:colId xmlns:a16="http://schemas.microsoft.com/office/drawing/2014/main" val="3660302905"/>
                    </a:ext>
                  </a:extLst>
                </a:gridCol>
                <a:gridCol w="3870427">
                  <a:extLst>
                    <a:ext uri="{9D8B030D-6E8A-4147-A177-3AD203B41FA5}">
                      <a16:colId xmlns:a16="http://schemas.microsoft.com/office/drawing/2014/main" val="78338297"/>
                    </a:ext>
                  </a:extLst>
                </a:gridCol>
                <a:gridCol w="4141190">
                  <a:extLst>
                    <a:ext uri="{9D8B030D-6E8A-4147-A177-3AD203B41FA5}">
                      <a16:colId xmlns:a16="http://schemas.microsoft.com/office/drawing/2014/main" val="174080877"/>
                    </a:ext>
                  </a:extLst>
                </a:gridCol>
              </a:tblGrid>
              <a:tr h="433060">
                <a:tc>
                  <a:txBody>
                    <a:bodyPr/>
                    <a:lstStyle/>
                    <a:p>
                      <a:pPr algn="ctr"/>
                      <a:endParaRPr kumimoji="1" lang="ja-JP" altLang="en-US" dirty="0"/>
                    </a:p>
                  </a:txBody>
                  <a:tcPr/>
                </a:tc>
                <a:tc>
                  <a:txBody>
                    <a:bodyPr/>
                    <a:lstStyle/>
                    <a:p>
                      <a:pPr algn="ctr"/>
                      <a:r>
                        <a:rPr kumimoji="1" lang="ja-JP" altLang="en-US" sz="2800" dirty="0">
                          <a:solidFill>
                            <a:schemeClr val="tx1"/>
                          </a:solidFill>
                        </a:rPr>
                        <a:t>言語使う</a:t>
                      </a:r>
                    </a:p>
                  </a:txBody>
                  <a:tcPr/>
                </a:tc>
                <a:tc>
                  <a:txBody>
                    <a:bodyPr/>
                    <a:lstStyle/>
                    <a:p>
                      <a:pPr algn="ctr"/>
                      <a:r>
                        <a:rPr kumimoji="1" lang="ja-JP" altLang="en-US" sz="2800" dirty="0">
                          <a:solidFill>
                            <a:schemeClr val="tx1"/>
                          </a:solidFill>
                        </a:rPr>
                        <a:t>言語使わない</a:t>
                      </a:r>
                    </a:p>
                  </a:txBody>
                  <a:tcPr/>
                </a:tc>
                <a:extLst>
                  <a:ext uri="{0D108BD9-81ED-4DB2-BD59-A6C34878D82A}">
                    <a16:rowId xmlns:a16="http://schemas.microsoft.com/office/drawing/2014/main" val="2247052377"/>
                  </a:ext>
                </a:extLst>
              </a:tr>
              <a:tr h="789698">
                <a:tc>
                  <a:txBody>
                    <a:bodyPr/>
                    <a:lstStyle/>
                    <a:p>
                      <a:pPr algn="ctr"/>
                      <a:r>
                        <a:rPr kumimoji="1" lang="ja-JP" altLang="en-US" sz="2800" dirty="0"/>
                        <a:t>音声使う</a:t>
                      </a:r>
                    </a:p>
                  </a:txBody>
                  <a:tcPr/>
                </a:tc>
                <a:tc>
                  <a:txBody>
                    <a:bodyPr/>
                    <a:lstStyle/>
                    <a:p>
                      <a:pPr algn="ctr"/>
                      <a:r>
                        <a:rPr kumimoji="1" lang="ja-JP" altLang="en-US" sz="2800" dirty="0"/>
                        <a:t>言語音声メッセージ</a:t>
                      </a:r>
                      <a:endParaRPr kumimoji="1" lang="en-US" altLang="ja-JP" sz="2800" dirty="0"/>
                    </a:p>
                    <a:p>
                      <a:pPr algn="ctr"/>
                      <a:endParaRPr kumimoji="1" lang="ja-JP" altLang="en-US" sz="2800" dirty="0"/>
                    </a:p>
                  </a:txBody>
                  <a:tcPr/>
                </a:tc>
                <a:tc>
                  <a:txBody>
                    <a:bodyPr/>
                    <a:lstStyle/>
                    <a:p>
                      <a:pPr algn="ctr"/>
                      <a:r>
                        <a:rPr kumimoji="1" lang="ja-JP" altLang="en-US" sz="2800" dirty="0"/>
                        <a:t>非言語音声メッセージ</a:t>
                      </a:r>
                    </a:p>
                  </a:txBody>
                  <a:tcPr/>
                </a:tc>
                <a:extLst>
                  <a:ext uri="{0D108BD9-81ED-4DB2-BD59-A6C34878D82A}">
                    <a16:rowId xmlns:a16="http://schemas.microsoft.com/office/drawing/2014/main" val="2116504663"/>
                  </a:ext>
                </a:extLst>
              </a:tr>
              <a:tr h="515179">
                <a:tc>
                  <a:txBody>
                    <a:bodyPr/>
                    <a:lstStyle/>
                    <a:p>
                      <a:pPr algn="ctr"/>
                      <a:r>
                        <a:rPr kumimoji="1" lang="ja-JP" altLang="en-US" sz="2800" dirty="0"/>
                        <a:t>音声使わない</a:t>
                      </a:r>
                    </a:p>
                  </a:txBody>
                  <a:tcPr/>
                </a:tc>
                <a:tc>
                  <a:txBody>
                    <a:bodyPr/>
                    <a:lstStyle/>
                    <a:p>
                      <a:pPr algn="ctr"/>
                      <a:r>
                        <a:rPr kumimoji="1" lang="ja-JP" altLang="en-US" sz="2800" dirty="0"/>
                        <a:t>言語非音声メッセージ</a:t>
                      </a:r>
                    </a:p>
                  </a:txBody>
                  <a:tcPr/>
                </a:tc>
                <a:tc>
                  <a:txBody>
                    <a:bodyPr/>
                    <a:lstStyle/>
                    <a:p>
                      <a:pPr algn="ctr"/>
                      <a:r>
                        <a:rPr kumimoji="1" lang="ja-JP" altLang="en-US" sz="2800" dirty="0"/>
                        <a:t>非言語非音声メッセージ</a:t>
                      </a:r>
                    </a:p>
                  </a:txBody>
                  <a:tcPr/>
                </a:tc>
                <a:extLst>
                  <a:ext uri="{0D108BD9-81ED-4DB2-BD59-A6C34878D82A}">
                    <a16:rowId xmlns:a16="http://schemas.microsoft.com/office/drawing/2014/main" val="231938248"/>
                  </a:ext>
                </a:extLst>
              </a:tr>
            </a:tbl>
          </a:graphicData>
        </a:graphic>
      </p:graphicFrame>
      <p:sp>
        <p:nvSpPr>
          <p:cNvPr id="11" name="正方形/長方形 10">
            <a:extLst>
              <a:ext uri="{FF2B5EF4-FFF2-40B4-BE49-F238E27FC236}">
                <a16:creationId xmlns:a16="http://schemas.microsoft.com/office/drawing/2014/main" id="{271C9A03-28D1-4B1B-B3B6-89841E3E3744}"/>
              </a:ext>
            </a:extLst>
          </p:cNvPr>
          <p:cNvSpPr/>
          <p:nvPr/>
        </p:nvSpPr>
        <p:spPr>
          <a:xfrm>
            <a:off x="1030019" y="3637993"/>
            <a:ext cx="11219309" cy="984885"/>
          </a:xfrm>
          <a:prstGeom prst="rect">
            <a:avLst/>
          </a:prstGeom>
        </p:spPr>
        <p:txBody>
          <a:bodyPr wrap="square">
            <a:spAutoFit/>
          </a:bodyPr>
          <a:lstStyle/>
          <a:p>
            <a:r>
              <a:rPr kumimoji="1" lang="ja-JP" altLang="en-US" sz="2000" b="1" dirty="0"/>
              <a:t>非言語で伝わるメッセージは全体の７割から多いときで９割とも言われている。</a:t>
            </a:r>
            <a:endParaRPr kumimoji="1" lang="en-US" altLang="ja-JP" sz="2000" b="1" dirty="0"/>
          </a:p>
          <a:p>
            <a:r>
              <a:rPr kumimoji="1" lang="ja-JP" altLang="en-US" sz="2000" b="1" dirty="0"/>
              <a:t>顔の表情５５％　声の調子３８％　言葉７％</a:t>
            </a:r>
            <a:endParaRPr kumimoji="1" lang="en-US" altLang="ja-JP" sz="2000" b="1" dirty="0"/>
          </a:p>
          <a:p>
            <a:endParaRPr kumimoji="1" lang="en-US" altLang="ja-JP" b="1" dirty="0"/>
          </a:p>
        </p:txBody>
      </p:sp>
      <p:sp>
        <p:nvSpPr>
          <p:cNvPr id="12" name="正方形/長方形 11">
            <a:extLst>
              <a:ext uri="{FF2B5EF4-FFF2-40B4-BE49-F238E27FC236}">
                <a16:creationId xmlns:a16="http://schemas.microsoft.com/office/drawing/2014/main" id="{00299937-FB08-4783-BAFE-2780F2EAF146}"/>
              </a:ext>
            </a:extLst>
          </p:cNvPr>
          <p:cNvSpPr/>
          <p:nvPr/>
        </p:nvSpPr>
        <p:spPr>
          <a:xfrm>
            <a:off x="1030019" y="4423036"/>
            <a:ext cx="11041310" cy="707886"/>
          </a:xfrm>
          <a:prstGeom prst="rect">
            <a:avLst/>
          </a:prstGeom>
        </p:spPr>
        <p:txBody>
          <a:bodyPr wrap="square">
            <a:spAutoFit/>
          </a:bodyPr>
          <a:lstStyle/>
          <a:p>
            <a:r>
              <a:rPr kumimoji="1" lang="ja-JP" altLang="en-US" b="1" dirty="0"/>
              <a:t>人</a:t>
            </a:r>
            <a:r>
              <a:rPr kumimoji="1" lang="ja-JP" altLang="en-US" sz="2000" b="1" dirty="0"/>
              <a:t>はすべて賀露や服装で第一印象の９割がたが決まるのではなく、相手の言葉を判断するのに迷った時には、言語よりも非言語から受け取るメッセージの方を選択するという</a:t>
            </a:r>
          </a:p>
        </p:txBody>
      </p:sp>
      <p:sp>
        <p:nvSpPr>
          <p:cNvPr id="13" name="正方形/長方形 12">
            <a:extLst>
              <a:ext uri="{FF2B5EF4-FFF2-40B4-BE49-F238E27FC236}">
                <a16:creationId xmlns:a16="http://schemas.microsoft.com/office/drawing/2014/main" id="{3BEF361D-FCC8-43A5-8B14-475E51065DBD}"/>
              </a:ext>
            </a:extLst>
          </p:cNvPr>
          <p:cNvSpPr/>
          <p:nvPr/>
        </p:nvSpPr>
        <p:spPr>
          <a:xfrm>
            <a:off x="1030019" y="5274318"/>
            <a:ext cx="10547996" cy="707886"/>
          </a:xfrm>
          <a:prstGeom prst="rect">
            <a:avLst/>
          </a:prstGeom>
        </p:spPr>
        <p:txBody>
          <a:bodyPr wrap="square">
            <a:spAutoFit/>
          </a:bodyPr>
          <a:lstStyle/>
          <a:p>
            <a:r>
              <a:rPr kumimoji="1" lang="ja-JP" altLang="en-US" sz="2000" b="1" dirty="0"/>
              <a:t>言葉から受け取るメッセージは約３５％。大半は非言語メッセージから受け取り解釈している</a:t>
            </a:r>
            <a:endParaRPr kumimoji="1" lang="en-US" altLang="ja-JP" sz="2000" b="1" dirty="0"/>
          </a:p>
        </p:txBody>
      </p:sp>
      <p:pic>
        <p:nvPicPr>
          <p:cNvPr id="10" name="Picture 2" descr="みさと健和病院　みさと健和クリニッ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9093" y="6191794"/>
            <a:ext cx="1960907" cy="600125"/>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79" y="3622389"/>
            <a:ext cx="561028" cy="693578"/>
          </a:xfrm>
          <a:prstGeom prst="rect">
            <a:avLst/>
          </a:prstGeom>
        </p:spPr>
      </p:pic>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283" y="4491426"/>
            <a:ext cx="513168" cy="634411"/>
          </a:xfrm>
          <a:prstGeom prst="rect">
            <a:avLst/>
          </a:prstGeom>
        </p:spPr>
      </p:pic>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004" y="5265825"/>
            <a:ext cx="471179" cy="582501"/>
          </a:xfrm>
          <a:prstGeom prst="rect">
            <a:avLst/>
          </a:prstGeom>
        </p:spPr>
      </p:pic>
      <p:sp>
        <p:nvSpPr>
          <p:cNvPr id="16" name="テキスト ボックス 15"/>
          <p:cNvSpPr txBox="1"/>
          <p:nvPr/>
        </p:nvSpPr>
        <p:spPr>
          <a:xfrm>
            <a:off x="1050232" y="6074869"/>
            <a:ext cx="6420008" cy="400110"/>
          </a:xfrm>
          <a:prstGeom prst="rect">
            <a:avLst/>
          </a:prstGeom>
          <a:noFill/>
        </p:spPr>
        <p:txBody>
          <a:bodyPr wrap="square" rtlCol="0">
            <a:spAutoFit/>
          </a:bodyPr>
          <a:lstStyle/>
          <a:p>
            <a:r>
              <a:rPr kumimoji="1" lang="ja-JP" altLang="en-US" sz="2000" b="1" dirty="0"/>
              <a:t>加齢変化がある</a:t>
            </a:r>
          </a:p>
        </p:txBody>
      </p:sp>
      <p:pic>
        <p:nvPicPr>
          <p:cNvPr id="17" name="図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803" y="5909355"/>
            <a:ext cx="471179" cy="582501"/>
          </a:xfrm>
          <a:prstGeom prst="rect">
            <a:avLst/>
          </a:prstGeom>
        </p:spPr>
      </p:pic>
    </p:spTree>
    <p:extLst>
      <p:ext uri="{BB962C8B-B14F-4D97-AF65-F5344CB8AC3E}">
        <p14:creationId xmlns:p14="http://schemas.microsoft.com/office/powerpoint/2010/main" val="1626427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よくある場面①</a:t>
            </a:r>
          </a:p>
        </p:txBody>
      </p:sp>
      <p:sp>
        <p:nvSpPr>
          <p:cNvPr id="10" name="テキスト プレースホルダー 9">
            <a:extLst>
              <a:ext uri="{FF2B5EF4-FFF2-40B4-BE49-F238E27FC236}">
                <a16:creationId xmlns:a16="http://schemas.microsoft.com/office/drawing/2014/main" id="{B5779967-93C8-4AD9-B984-27F4DC893350}"/>
              </a:ext>
            </a:extLst>
          </p:cNvPr>
          <p:cNvSpPr>
            <a:spLocks noGrp="1"/>
          </p:cNvSpPr>
          <p:nvPr>
            <p:ph type="body" sz="quarter" idx="32"/>
          </p:nvPr>
        </p:nvSpPr>
        <p:spPr/>
        <p:txBody>
          <a:bodyPr/>
          <a:lstStyle/>
          <a:p>
            <a:r>
              <a:rPr kumimoji="1" lang="ja-JP" altLang="en-US" sz="2800" dirty="0"/>
              <a:t>なぜ注意されているか相手には理解できていません</a:t>
            </a:r>
          </a:p>
        </p:txBody>
      </p:sp>
      <p:sp>
        <p:nvSpPr>
          <p:cNvPr id="3" name="スライド番号プレースホルダー 2"/>
          <p:cNvSpPr>
            <a:spLocks noGrp="1"/>
          </p:cNvSpPr>
          <p:nvPr>
            <p:ph type="sldNum" sz="quarter" idx="33"/>
          </p:nvPr>
        </p:nvSpPr>
        <p:spPr/>
        <p:txBody>
          <a:bodyPr/>
          <a:lstStyle/>
          <a:p>
            <a:fld id="{65BA804F-903C-4979-A1A7-E2B2337C6373}" type="slidenum">
              <a:rPr kumimoji="1" lang="ja-JP" altLang="en-US" smtClean="0"/>
              <a:t>17</a:t>
            </a:fld>
            <a:endParaRPr kumimoji="1" lang="ja-JP" altLang="en-US"/>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45" y="2712446"/>
            <a:ext cx="1428750" cy="2647950"/>
          </a:xfrm>
          <a:prstGeom prst="rect">
            <a:avLst/>
          </a:prstGeom>
        </p:spPr>
      </p:pic>
      <p:pic>
        <p:nvPicPr>
          <p:cNvPr id="6" name="図 5" descr="[無料&lt;strong&gt;イラスト&lt;/strong&gt;] 花柄の布団の&lt;strong&gt;ベッド&lt;/strong&gt; - パブリックドメインQ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9894" y="2517513"/>
            <a:ext cx="3278733" cy="3853838"/>
          </a:xfrm>
          <a:prstGeom prst="rect">
            <a:avLst/>
          </a:prstGeom>
        </p:spPr>
      </p:pic>
      <p:pic>
        <p:nvPicPr>
          <p:cNvPr id="7" name="図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69471" y="634448"/>
            <a:ext cx="2419730" cy="2510843"/>
          </a:xfrm>
          <a:prstGeom prst="rect">
            <a:avLst/>
          </a:prstGeom>
        </p:spPr>
      </p:pic>
      <p:sp>
        <p:nvSpPr>
          <p:cNvPr id="8" name="円形吹き出し 7"/>
          <p:cNvSpPr/>
          <p:nvPr/>
        </p:nvSpPr>
        <p:spPr>
          <a:xfrm>
            <a:off x="7436077" y="3930169"/>
            <a:ext cx="4310743" cy="1867988"/>
          </a:xfrm>
          <a:prstGeom prst="wedgeEllipseCallout">
            <a:avLst>
              <a:gd name="adj1" fmla="val 3410"/>
              <a:gd name="adj2" fmla="val -9344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ダメです。動かないでください！！</a:t>
            </a:r>
          </a:p>
        </p:txBody>
      </p:sp>
      <p:sp>
        <p:nvSpPr>
          <p:cNvPr id="9" name="円形吹き出し 8"/>
          <p:cNvSpPr/>
          <p:nvPr/>
        </p:nvSpPr>
        <p:spPr>
          <a:xfrm>
            <a:off x="5556848" y="2159274"/>
            <a:ext cx="3641214" cy="1672896"/>
          </a:xfrm>
          <a:prstGeom prst="wedgeEllipseCallout">
            <a:avLst>
              <a:gd name="adj1" fmla="val 56946"/>
              <a:gd name="adj2" fmla="val -5195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1</a:t>
            </a:r>
            <a:r>
              <a:rPr lang="ja-JP" altLang="en-US" sz="2400" dirty="0">
                <a:solidFill>
                  <a:schemeClr val="tx1"/>
                </a:solidFill>
              </a:rPr>
              <a:t>人で動かないように、</a:t>
            </a:r>
            <a:r>
              <a:rPr kumimoji="1" lang="ja-JP" altLang="en-US" sz="2400" dirty="0">
                <a:solidFill>
                  <a:schemeClr val="tx1"/>
                </a:solidFill>
              </a:rPr>
              <a:t>さっきも言いましたよ。</a:t>
            </a:r>
          </a:p>
        </p:txBody>
      </p:sp>
      <p:sp>
        <p:nvSpPr>
          <p:cNvPr id="11" name="テキスト ボックス 10"/>
          <p:cNvSpPr txBox="1"/>
          <p:nvPr/>
        </p:nvSpPr>
        <p:spPr>
          <a:xfrm>
            <a:off x="5338627" y="1633159"/>
            <a:ext cx="3031413" cy="523220"/>
          </a:xfrm>
          <a:prstGeom prst="rect">
            <a:avLst/>
          </a:prstGeom>
          <a:noFill/>
        </p:spPr>
        <p:txBody>
          <a:bodyPr wrap="square" rtlCol="0">
            <a:spAutoFit/>
          </a:bodyPr>
          <a:lstStyle/>
          <a:p>
            <a:r>
              <a:rPr kumimoji="1" lang="ja-JP" altLang="en-US" sz="2800" b="1" dirty="0">
                <a:solidFill>
                  <a:srgbClr val="FF0000"/>
                </a:solidFill>
              </a:rPr>
              <a:t>説得、問い詰め</a:t>
            </a:r>
          </a:p>
        </p:txBody>
      </p:sp>
      <p:sp>
        <p:nvSpPr>
          <p:cNvPr id="12" name="テキスト ボックス 11"/>
          <p:cNvSpPr txBox="1"/>
          <p:nvPr/>
        </p:nvSpPr>
        <p:spPr>
          <a:xfrm>
            <a:off x="9980024" y="3145291"/>
            <a:ext cx="2063930" cy="523220"/>
          </a:xfrm>
          <a:prstGeom prst="rect">
            <a:avLst/>
          </a:prstGeom>
          <a:noFill/>
        </p:spPr>
        <p:txBody>
          <a:bodyPr wrap="square" rtlCol="0">
            <a:spAutoFit/>
          </a:bodyPr>
          <a:lstStyle/>
          <a:p>
            <a:r>
              <a:rPr kumimoji="1" lang="ja-JP" altLang="en-US" sz="2800" b="1" dirty="0">
                <a:solidFill>
                  <a:srgbClr val="FF0000"/>
                </a:solidFill>
              </a:rPr>
              <a:t>否定、拒否</a:t>
            </a:r>
          </a:p>
        </p:txBody>
      </p:sp>
      <p:sp>
        <p:nvSpPr>
          <p:cNvPr id="4" name="テキスト ボックス 3">
            <a:extLst>
              <a:ext uri="{FF2B5EF4-FFF2-40B4-BE49-F238E27FC236}">
                <a16:creationId xmlns:a16="http://schemas.microsoft.com/office/drawing/2014/main" id="{3FAEB3A3-B1E9-4649-B887-BAAA7F143FA5}"/>
              </a:ext>
            </a:extLst>
          </p:cNvPr>
          <p:cNvSpPr txBox="1"/>
          <p:nvPr/>
        </p:nvSpPr>
        <p:spPr>
          <a:xfrm>
            <a:off x="8370040" y="698712"/>
            <a:ext cx="1427870" cy="523220"/>
          </a:xfrm>
          <a:prstGeom prst="rect">
            <a:avLst/>
          </a:prstGeom>
          <a:noFill/>
        </p:spPr>
        <p:txBody>
          <a:bodyPr wrap="square" rtlCol="0">
            <a:spAutoFit/>
          </a:bodyPr>
          <a:lstStyle/>
          <a:p>
            <a:r>
              <a:rPr kumimoji="1" lang="ja-JP" altLang="en-US" sz="2800" b="1" dirty="0">
                <a:solidFill>
                  <a:srgbClr val="FF0000"/>
                </a:solidFill>
              </a:rPr>
              <a:t>怖い顔</a:t>
            </a:r>
          </a:p>
        </p:txBody>
      </p:sp>
      <p:sp>
        <p:nvSpPr>
          <p:cNvPr id="13" name="吹き出し: 円形 12">
            <a:extLst>
              <a:ext uri="{FF2B5EF4-FFF2-40B4-BE49-F238E27FC236}">
                <a16:creationId xmlns:a16="http://schemas.microsoft.com/office/drawing/2014/main" id="{6B4E731B-19C3-4E03-B330-AEC60E7CBBE5}"/>
              </a:ext>
            </a:extLst>
          </p:cNvPr>
          <p:cNvSpPr/>
          <p:nvPr/>
        </p:nvSpPr>
        <p:spPr>
          <a:xfrm>
            <a:off x="1138735" y="1434898"/>
            <a:ext cx="3031412" cy="1547095"/>
          </a:xfrm>
          <a:prstGeom prst="wedgeEllipseCallout">
            <a:avLst>
              <a:gd name="adj1" fmla="val -40393"/>
              <a:gd name="adj2" fmla="val 6573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怖い。こんな所には居られない</a:t>
            </a:r>
            <a:r>
              <a:rPr kumimoji="1" lang="ja-JP" altLang="en-US" dirty="0">
                <a:solidFill>
                  <a:schemeClr val="tx1"/>
                </a:solidFill>
              </a:rPr>
              <a:t>。</a:t>
            </a:r>
          </a:p>
        </p:txBody>
      </p:sp>
      <p:pic>
        <p:nvPicPr>
          <p:cNvPr id="14" name="Picture 2" descr="みさと健和病院　みさと健和クリニッ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9093" y="6191795"/>
            <a:ext cx="1960907" cy="666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4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2" grpId="0"/>
      <p:bldP spid="4"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よくある場面②</a:t>
            </a:r>
          </a:p>
        </p:txBody>
      </p:sp>
      <p:sp>
        <p:nvSpPr>
          <p:cNvPr id="13" name="テキスト プレースホルダー 12">
            <a:extLst>
              <a:ext uri="{FF2B5EF4-FFF2-40B4-BE49-F238E27FC236}">
                <a16:creationId xmlns:a16="http://schemas.microsoft.com/office/drawing/2014/main" id="{CCCE522C-58F9-473C-AEB5-58D6355C58F0}"/>
              </a:ext>
            </a:extLst>
          </p:cNvPr>
          <p:cNvSpPr>
            <a:spLocks noGrp="1"/>
          </p:cNvSpPr>
          <p:nvPr>
            <p:ph type="body" sz="quarter" idx="32"/>
          </p:nvPr>
        </p:nvSpPr>
        <p:spPr/>
        <p:txBody>
          <a:bodyPr/>
          <a:lstStyle/>
          <a:p>
            <a:r>
              <a:rPr kumimoji="1" lang="ja-JP" altLang="en-US" sz="2800" dirty="0"/>
              <a:t>拒否は援助者の声かけが原因なことも</a:t>
            </a:r>
          </a:p>
        </p:txBody>
      </p:sp>
      <p:sp>
        <p:nvSpPr>
          <p:cNvPr id="6" name="スライド番号プレースホルダー 5">
            <a:extLst>
              <a:ext uri="{FF2B5EF4-FFF2-40B4-BE49-F238E27FC236}">
                <a16:creationId xmlns:a16="http://schemas.microsoft.com/office/drawing/2014/main" id="{C8A2FF6D-DAF3-4193-94FB-B68C111A54AC}"/>
              </a:ext>
            </a:extLst>
          </p:cNvPr>
          <p:cNvSpPr>
            <a:spLocks noGrp="1"/>
          </p:cNvSpPr>
          <p:nvPr>
            <p:ph type="sldNum" sz="quarter" idx="33"/>
          </p:nvPr>
        </p:nvSpPr>
        <p:spPr/>
        <p:txBody>
          <a:bodyPr/>
          <a:lstStyle/>
          <a:p>
            <a:fld id="{37DC064E-A685-45BB-8D3A-E96AE6095351}" type="slidenum">
              <a:rPr kumimoji="1" lang="ja-JP" altLang="en-US" smtClean="0"/>
              <a:t>18</a:t>
            </a:fld>
            <a:endParaRPr kumimoji="1" lang="ja-JP" altLang="en-US"/>
          </a:p>
        </p:txBody>
      </p:sp>
      <p:pic>
        <p:nvPicPr>
          <p:cNvPr id="5" name="コンテンツ プレースホルダー 4" descr="挿絵 が含まれている画像&#10;&#10;自動的に生成された説明">
            <a:extLst>
              <a:ext uri="{FF2B5EF4-FFF2-40B4-BE49-F238E27FC236}">
                <a16:creationId xmlns:a16="http://schemas.microsoft.com/office/drawing/2014/main" id="{BE7E87E3-21ED-4632-B6EF-266043B5E642}"/>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390195" y="3399883"/>
            <a:ext cx="3086100" cy="2941638"/>
          </a:xfrm>
        </p:spPr>
      </p:pic>
      <p:pic>
        <p:nvPicPr>
          <p:cNvPr id="7" name="図 6">
            <a:extLst>
              <a:ext uri="{FF2B5EF4-FFF2-40B4-BE49-F238E27FC236}">
                <a16:creationId xmlns:a16="http://schemas.microsoft.com/office/drawing/2014/main" id="{2FA3487B-30F0-45B6-A20B-5CD83FB806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627" y="1216521"/>
            <a:ext cx="2948134" cy="3136312"/>
          </a:xfrm>
          <a:prstGeom prst="rect">
            <a:avLst/>
          </a:prstGeom>
        </p:spPr>
      </p:pic>
      <p:pic>
        <p:nvPicPr>
          <p:cNvPr id="9" name="図 8" descr="挿絵, 抽象 が含まれている画像&#10;&#10;自動的に生成された説明">
            <a:extLst>
              <a:ext uri="{FF2B5EF4-FFF2-40B4-BE49-F238E27FC236}">
                <a16:creationId xmlns:a16="http://schemas.microsoft.com/office/drawing/2014/main" id="{C53B6391-F172-47AA-8BE9-6ACC24D9ED1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99708" y="3474883"/>
            <a:ext cx="1786837" cy="2797329"/>
          </a:xfrm>
          <a:prstGeom prst="rect">
            <a:avLst/>
          </a:prstGeom>
        </p:spPr>
      </p:pic>
      <p:sp>
        <p:nvSpPr>
          <p:cNvPr id="10" name="吹き出し: 円形 9">
            <a:extLst>
              <a:ext uri="{FF2B5EF4-FFF2-40B4-BE49-F238E27FC236}">
                <a16:creationId xmlns:a16="http://schemas.microsoft.com/office/drawing/2014/main" id="{BBFF8E61-8E45-4210-BDED-7A376822B589}"/>
              </a:ext>
            </a:extLst>
          </p:cNvPr>
          <p:cNvSpPr/>
          <p:nvPr/>
        </p:nvSpPr>
        <p:spPr>
          <a:xfrm>
            <a:off x="9291307" y="2354584"/>
            <a:ext cx="2525843" cy="1998248"/>
          </a:xfrm>
          <a:prstGeom prst="wedgeEllipseCallout">
            <a:avLst>
              <a:gd name="adj1" fmla="val -50908"/>
              <a:gd name="adj2" fmla="val 67276"/>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きれいにすると気持ちいいですよ</a:t>
            </a:r>
          </a:p>
        </p:txBody>
      </p:sp>
      <p:sp>
        <p:nvSpPr>
          <p:cNvPr id="11" name="吹き出し: 円形 10">
            <a:extLst>
              <a:ext uri="{FF2B5EF4-FFF2-40B4-BE49-F238E27FC236}">
                <a16:creationId xmlns:a16="http://schemas.microsoft.com/office/drawing/2014/main" id="{7F76F6A7-2C08-4EED-BC53-A4407E84D120}"/>
              </a:ext>
            </a:extLst>
          </p:cNvPr>
          <p:cNvSpPr/>
          <p:nvPr/>
        </p:nvSpPr>
        <p:spPr>
          <a:xfrm>
            <a:off x="139547" y="2354584"/>
            <a:ext cx="2525843" cy="2490823"/>
          </a:xfrm>
          <a:prstGeom prst="wedgeEllipseCallout">
            <a:avLst>
              <a:gd name="adj1" fmla="val 62710"/>
              <a:gd name="adj2" fmla="val 39792"/>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取り替えないと臭いし、汚いですよ</a:t>
            </a:r>
          </a:p>
        </p:txBody>
      </p:sp>
      <p:sp>
        <p:nvSpPr>
          <p:cNvPr id="12" name="乗算記号 11">
            <a:extLst>
              <a:ext uri="{FF2B5EF4-FFF2-40B4-BE49-F238E27FC236}">
                <a16:creationId xmlns:a16="http://schemas.microsoft.com/office/drawing/2014/main" id="{03BADB7B-A252-48CD-AC88-E861218DF890}"/>
              </a:ext>
            </a:extLst>
          </p:cNvPr>
          <p:cNvSpPr/>
          <p:nvPr/>
        </p:nvSpPr>
        <p:spPr>
          <a:xfrm>
            <a:off x="-191271" y="2533609"/>
            <a:ext cx="6302326" cy="2490823"/>
          </a:xfrm>
          <a:prstGeom prst="mathMultiply">
            <a:avLst>
              <a:gd name="adj1" fmla="val 1250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9FCD84F4-E902-4143-847D-809C8E9D221A}"/>
              </a:ext>
            </a:extLst>
          </p:cNvPr>
          <p:cNvSpPr txBox="1"/>
          <p:nvPr/>
        </p:nvSpPr>
        <p:spPr>
          <a:xfrm>
            <a:off x="7771392" y="2844225"/>
            <a:ext cx="1188720" cy="584775"/>
          </a:xfrm>
          <a:prstGeom prst="rect">
            <a:avLst/>
          </a:prstGeom>
          <a:noFill/>
        </p:spPr>
        <p:txBody>
          <a:bodyPr wrap="square" rtlCol="0">
            <a:spAutoFit/>
          </a:bodyPr>
          <a:lstStyle/>
          <a:p>
            <a:r>
              <a:rPr kumimoji="1" lang="ja-JP" altLang="en-US" sz="3200" b="1" dirty="0">
                <a:solidFill>
                  <a:srgbClr val="FF0000"/>
                </a:solidFill>
              </a:rPr>
              <a:t>笑顔</a:t>
            </a:r>
          </a:p>
        </p:txBody>
      </p:sp>
      <p:sp>
        <p:nvSpPr>
          <p:cNvPr id="4" name="テキスト ボックス 3"/>
          <p:cNvSpPr txBox="1"/>
          <p:nvPr/>
        </p:nvSpPr>
        <p:spPr>
          <a:xfrm>
            <a:off x="8794810" y="2240940"/>
            <a:ext cx="3518835" cy="523220"/>
          </a:xfrm>
          <a:prstGeom prst="rect">
            <a:avLst/>
          </a:prstGeom>
          <a:noFill/>
        </p:spPr>
        <p:txBody>
          <a:bodyPr wrap="square" rtlCol="0">
            <a:spAutoFit/>
          </a:bodyPr>
          <a:lstStyle/>
          <a:p>
            <a:r>
              <a:rPr kumimoji="1" lang="ja-JP" altLang="en-US" sz="2800" b="1" dirty="0">
                <a:solidFill>
                  <a:srgbClr val="FF0000"/>
                </a:solidFill>
              </a:rPr>
              <a:t>ポジティブな声掛け</a:t>
            </a:r>
          </a:p>
        </p:txBody>
      </p:sp>
      <p:sp>
        <p:nvSpPr>
          <p:cNvPr id="8" name="テキスト ボックス 7">
            <a:extLst>
              <a:ext uri="{FF2B5EF4-FFF2-40B4-BE49-F238E27FC236}">
                <a16:creationId xmlns:a16="http://schemas.microsoft.com/office/drawing/2014/main" id="{C2673F78-73CA-4A92-8C54-A242CE35D8E8}"/>
              </a:ext>
            </a:extLst>
          </p:cNvPr>
          <p:cNvSpPr txBox="1"/>
          <p:nvPr/>
        </p:nvSpPr>
        <p:spPr>
          <a:xfrm>
            <a:off x="166880" y="2321005"/>
            <a:ext cx="3471863" cy="523220"/>
          </a:xfrm>
          <a:prstGeom prst="rect">
            <a:avLst/>
          </a:prstGeom>
          <a:noFill/>
        </p:spPr>
        <p:txBody>
          <a:bodyPr wrap="square" rtlCol="0">
            <a:spAutoFit/>
          </a:bodyPr>
          <a:lstStyle/>
          <a:p>
            <a:r>
              <a:rPr kumimoji="1" lang="ja-JP" altLang="en-US" sz="2800" b="1" dirty="0">
                <a:solidFill>
                  <a:srgbClr val="FF0000"/>
                </a:solidFill>
              </a:rPr>
              <a:t>ネガティブな声かけ</a:t>
            </a:r>
          </a:p>
        </p:txBody>
      </p:sp>
      <p:pic>
        <p:nvPicPr>
          <p:cNvPr id="14" name="Picture 2" descr="みさと健和病院　みさと健和クリニック"/>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99093" y="6191794"/>
            <a:ext cx="1960907" cy="6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18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3" grpId="0"/>
      <p:bldP spid="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よくある場面③</a:t>
            </a:r>
            <a:endParaRPr kumimoji="1" lang="ja-JP" altLang="en-US" dirty="0"/>
          </a:p>
        </p:txBody>
      </p:sp>
      <p:sp>
        <p:nvSpPr>
          <p:cNvPr id="8" name="テキスト プレースホルダー 7">
            <a:extLst>
              <a:ext uri="{FF2B5EF4-FFF2-40B4-BE49-F238E27FC236}">
                <a16:creationId xmlns:a16="http://schemas.microsoft.com/office/drawing/2014/main" id="{601D1CF0-35F8-4928-BF87-A87F03EB9AE0}"/>
              </a:ext>
            </a:extLst>
          </p:cNvPr>
          <p:cNvSpPr>
            <a:spLocks noGrp="1"/>
          </p:cNvSpPr>
          <p:nvPr>
            <p:ph type="body" sz="quarter" idx="32"/>
          </p:nvPr>
        </p:nvSpPr>
        <p:spPr/>
        <p:txBody>
          <a:bodyPr/>
          <a:lstStyle/>
          <a:p>
            <a:r>
              <a:rPr kumimoji="1" lang="ja-JP" altLang="en-US" sz="2800" dirty="0"/>
              <a:t>２つの動作のメッセージが違うのは恐怖</a:t>
            </a:r>
          </a:p>
        </p:txBody>
      </p:sp>
      <p:sp>
        <p:nvSpPr>
          <p:cNvPr id="3" name="スライド番号プレースホルダー 2"/>
          <p:cNvSpPr>
            <a:spLocks noGrp="1"/>
          </p:cNvSpPr>
          <p:nvPr>
            <p:ph type="sldNum" sz="quarter" idx="33"/>
          </p:nvPr>
        </p:nvSpPr>
        <p:spPr/>
        <p:txBody>
          <a:bodyPr/>
          <a:lstStyle/>
          <a:p>
            <a:fld id="{65BA804F-903C-4979-A1A7-E2B2337C6373}" type="slidenum">
              <a:rPr kumimoji="1" lang="ja-JP" altLang="en-US" smtClean="0"/>
              <a:t>19</a:t>
            </a:fld>
            <a:endParaRPr kumimoji="1" lang="ja-JP" altLang="en-US"/>
          </a:p>
        </p:txBody>
      </p:sp>
      <p:pic>
        <p:nvPicPr>
          <p:cNvPr id="4" name="コンテンツ プレースホルダー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231856" y="1726490"/>
            <a:ext cx="3910012" cy="4644861"/>
          </a:xfrm>
          <a:prstGeom prst="rect">
            <a:avLst/>
          </a:prstGeom>
        </p:spPr>
      </p:pic>
      <p:sp>
        <p:nvSpPr>
          <p:cNvPr id="5" name="乗算 4"/>
          <p:cNvSpPr/>
          <p:nvPr/>
        </p:nvSpPr>
        <p:spPr>
          <a:xfrm>
            <a:off x="9234771" y="2386542"/>
            <a:ext cx="2493985" cy="282157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形吹き出し 6"/>
          <p:cNvSpPr/>
          <p:nvPr/>
        </p:nvSpPr>
        <p:spPr>
          <a:xfrm>
            <a:off x="418517" y="2561351"/>
            <a:ext cx="3606702" cy="2276941"/>
          </a:xfrm>
          <a:prstGeom prst="wedgeEllipseCallout">
            <a:avLst>
              <a:gd name="adj1" fmla="val 65841"/>
              <a:gd name="adj2" fmla="val -2283"/>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どちらに行くのですか。一緒に行きましょう。</a:t>
            </a:r>
            <a:endParaRPr kumimoji="1" lang="en-US" altLang="ja-JP" sz="2000" b="1" dirty="0">
              <a:solidFill>
                <a:schemeClr val="tx1"/>
              </a:solidFill>
            </a:endParaRPr>
          </a:p>
        </p:txBody>
      </p:sp>
      <p:sp>
        <p:nvSpPr>
          <p:cNvPr id="9" name="テキスト ボックス 8"/>
          <p:cNvSpPr txBox="1"/>
          <p:nvPr/>
        </p:nvSpPr>
        <p:spPr>
          <a:xfrm>
            <a:off x="8707412" y="924415"/>
            <a:ext cx="3452884" cy="1107996"/>
          </a:xfrm>
          <a:prstGeom prst="rect">
            <a:avLst/>
          </a:prstGeom>
          <a:noFill/>
        </p:spPr>
        <p:txBody>
          <a:bodyPr wrap="square" rtlCol="0">
            <a:spAutoFit/>
          </a:bodyPr>
          <a:lstStyle/>
          <a:p>
            <a:r>
              <a:rPr kumimoji="1" lang="ja-JP" altLang="en-US" sz="2400" b="1" dirty="0">
                <a:solidFill>
                  <a:srgbClr val="FF0000"/>
                </a:solidFill>
              </a:rPr>
              <a:t>後ろから声をかけない</a:t>
            </a:r>
            <a:endParaRPr kumimoji="1" lang="en-US" altLang="ja-JP" sz="2400" b="1" dirty="0">
              <a:solidFill>
                <a:srgbClr val="FF0000"/>
              </a:solidFill>
            </a:endParaRPr>
          </a:p>
          <a:p>
            <a:r>
              <a:rPr lang="ja-JP" altLang="en-US" sz="2400" b="1" dirty="0">
                <a:solidFill>
                  <a:srgbClr val="FF0000"/>
                </a:solidFill>
              </a:rPr>
              <a:t>叫ばない</a:t>
            </a:r>
            <a:endParaRPr kumimoji="1" lang="en-US" altLang="ja-JP" sz="2400" b="1" dirty="0">
              <a:solidFill>
                <a:srgbClr val="FF0000"/>
              </a:solidFill>
            </a:endParaRPr>
          </a:p>
          <a:p>
            <a:endParaRPr kumimoji="1" lang="ja-JP" altLang="en-US" dirty="0"/>
          </a:p>
        </p:txBody>
      </p:sp>
      <p:sp>
        <p:nvSpPr>
          <p:cNvPr id="10" name="テキスト ボックス 9">
            <a:extLst>
              <a:ext uri="{FF2B5EF4-FFF2-40B4-BE49-F238E27FC236}">
                <a16:creationId xmlns:a16="http://schemas.microsoft.com/office/drawing/2014/main" id="{4CCC02FA-F520-4697-BDAA-B38906E4BD56}"/>
              </a:ext>
            </a:extLst>
          </p:cNvPr>
          <p:cNvSpPr txBox="1"/>
          <p:nvPr/>
        </p:nvSpPr>
        <p:spPr>
          <a:xfrm>
            <a:off x="4828968" y="2035192"/>
            <a:ext cx="1452717" cy="584775"/>
          </a:xfrm>
          <a:prstGeom prst="rect">
            <a:avLst/>
          </a:prstGeom>
          <a:noFill/>
        </p:spPr>
        <p:txBody>
          <a:bodyPr wrap="square" rtlCol="0">
            <a:spAutoFit/>
          </a:bodyPr>
          <a:lstStyle/>
          <a:p>
            <a:r>
              <a:rPr kumimoji="1" lang="ja-JP" altLang="en-US" sz="3200" dirty="0">
                <a:solidFill>
                  <a:srgbClr val="FF0000"/>
                </a:solidFill>
              </a:rPr>
              <a:t>怖い顔</a:t>
            </a:r>
          </a:p>
        </p:txBody>
      </p:sp>
      <p:sp>
        <p:nvSpPr>
          <p:cNvPr id="12" name="テキスト ボックス 11">
            <a:extLst>
              <a:ext uri="{FF2B5EF4-FFF2-40B4-BE49-F238E27FC236}">
                <a16:creationId xmlns:a16="http://schemas.microsoft.com/office/drawing/2014/main" id="{A846953E-E665-426F-8071-444ECE6FE147}"/>
              </a:ext>
            </a:extLst>
          </p:cNvPr>
          <p:cNvSpPr txBox="1"/>
          <p:nvPr/>
        </p:nvSpPr>
        <p:spPr>
          <a:xfrm>
            <a:off x="1300658" y="2299741"/>
            <a:ext cx="2147859" cy="523220"/>
          </a:xfrm>
          <a:prstGeom prst="rect">
            <a:avLst/>
          </a:prstGeom>
          <a:noFill/>
        </p:spPr>
        <p:txBody>
          <a:bodyPr wrap="square" rtlCol="0">
            <a:spAutoFit/>
          </a:bodyPr>
          <a:lstStyle/>
          <a:p>
            <a:r>
              <a:rPr kumimoji="1" lang="ja-JP" altLang="en-US" sz="2800" dirty="0">
                <a:solidFill>
                  <a:srgbClr val="FF0000"/>
                </a:solidFill>
              </a:rPr>
              <a:t>丁寧な言葉</a:t>
            </a:r>
          </a:p>
        </p:txBody>
      </p:sp>
      <p:sp>
        <p:nvSpPr>
          <p:cNvPr id="13" name="思考の吹き出し: 雲形 12">
            <a:extLst>
              <a:ext uri="{FF2B5EF4-FFF2-40B4-BE49-F238E27FC236}">
                <a16:creationId xmlns:a16="http://schemas.microsoft.com/office/drawing/2014/main" id="{4EF588B2-F36C-45A4-9A89-F7C8222220D7}"/>
              </a:ext>
            </a:extLst>
          </p:cNvPr>
          <p:cNvSpPr/>
          <p:nvPr/>
        </p:nvSpPr>
        <p:spPr>
          <a:xfrm>
            <a:off x="6384575" y="221455"/>
            <a:ext cx="2184155" cy="1908391"/>
          </a:xfrm>
          <a:prstGeom prst="cloudCallout">
            <a:avLst>
              <a:gd name="adj1" fmla="val 9376"/>
              <a:gd name="adj2" fmla="val 6904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800" dirty="0">
              <a:solidFill>
                <a:schemeClr val="tx1"/>
              </a:solidFill>
            </a:endParaRPr>
          </a:p>
          <a:p>
            <a:pPr algn="ctr"/>
            <a:r>
              <a:rPr kumimoji="1" lang="ja-JP" altLang="en-US" sz="2800" dirty="0">
                <a:solidFill>
                  <a:schemeClr val="tx1"/>
                </a:solidFill>
              </a:rPr>
              <a:t>混乱</a:t>
            </a:r>
            <a:endParaRPr kumimoji="1" lang="en-US" altLang="ja-JP" sz="2800" dirty="0">
              <a:solidFill>
                <a:schemeClr val="tx1"/>
              </a:solidFill>
            </a:endParaRPr>
          </a:p>
          <a:p>
            <a:pPr algn="ctr"/>
            <a:r>
              <a:rPr kumimoji="1" lang="ja-JP" altLang="en-US" sz="2800" dirty="0">
                <a:solidFill>
                  <a:schemeClr val="tx1"/>
                </a:solidFill>
              </a:rPr>
              <a:t>不安</a:t>
            </a:r>
            <a:endParaRPr kumimoji="1" lang="en-US" altLang="ja-JP" sz="2800" dirty="0">
              <a:solidFill>
                <a:schemeClr val="tx1"/>
              </a:solidFill>
            </a:endParaRPr>
          </a:p>
          <a:p>
            <a:pPr algn="ctr"/>
            <a:endParaRPr kumimoji="1" lang="ja-JP" altLang="en-US" dirty="0"/>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2265" y="2561351"/>
            <a:ext cx="3286125" cy="3810000"/>
          </a:xfrm>
          <a:prstGeom prst="rect">
            <a:avLst/>
          </a:prstGeom>
        </p:spPr>
      </p:pic>
      <p:sp>
        <p:nvSpPr>
          <p:cNvPr id="15" name="乗算 14"/>
          <p:cNvSpPr/>
          <p:nvPr/>
        </p:nvSpPr>
        <p:spPr>
          <a:xfrm>
            <a:off x="1767196" y="976353"/>
            <a:ext cx="4743093" cy="2821577"/>
          </a:xfrm>
          <a:prstGeom prst="mathMultiply">
            <a:avLst>
              <a:gd name="adj1" fmla="val 1889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Picture 2" descr="みさと健和病院　みさと健和クリニッ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9093" y="6191794"/>
            <a:ext cx="1960907" cy="6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35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P spid="10" grpId="0"/>
      <p:bldP spid="12" grpId="0"/>
      <p:bldP spid="13"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花と文字の加工写真&#10;&#10;自動的に生成された説明">
            <a:extLst>
              <a:ext uri="{FF2B5EF4-FFF2-40B4-BE49-F238E27FC236}">
                <a16:creationId xmlns:a16="http://schemas.microsoft.com/office/drawing/2014/main" id="{F19C3C0E-C188-437E-A150-17AD99CF30E8}"/>
              </a:ext>
            </a:extLst>
          </p:cNvPr>
          <p:cNvPicPr>
            <a:picLocks noChangeAspect="1"/>
          </p:cNvPicPr>
          <p:nvPr/>
        </p:nvPicPr>
        <p:blipFill>
          <a:blip r:embed="rId2"/>
          <a:stretch>
            <a:fillRect/>
          </a:stretch>
        </p:blipFill>
        <p:spPr>
          <a:xfrm>
            <a:off x="2105891" y="145079"/>
            <a:ext cx="9144000" cy="6104646"/>
          </a:xfrm>
          <a:prstGeom prst="rect">
            <a:avLst/>
          </a:prstGeom>
        </p:spPr>
      </p:pic>
      <p:sp>
        <p:nvSpPr>
          <p:cNvPr id="2" name="タイトル 1"/>
          <p:cNvSpPr>
            <a:spLocks noGrp="1"/>
          </p:cNvSpPr>
          <p:nvPr>
            <p:ph type="title"/>
          </p:nvPr>
        </p:nvSpPr>
        <p:spPr>
          <a:xfrm>
            <a:off x="367043" y="937730"/>
            <a:ext cx="11328000" cy="432000"/>
          </a:xfrm>
        </p:spPr>
        <p:txBody>
          <a:bodyPr/>
          <a:lstStyle/>
          <a:p>
            <a:r>
              <a:rPr lang="ja-JP" altLang="en-US" sz="3600" dirty="0"/>
              <a:t>学習内容</a:t>
            </a:r>
            <a:endParaRPr kumimoji="1" lang="ja-JP" altLang="en-US" sz="3600" dirty="0"/>
          </a:p>
        </p:txBody>
      </p:sp>
      <p:sp>
        <p:nvSpPr>
          <p:cNvPr id="6" name="スライド番号プレースホルダー 5"/>
          <p:cNvSpPr>
            <a:spLocks noGrp="1"/>
          </p:cNvSpPr>
          <p:nvPr>
            <p:ph type="sldNum" sz="quarter" idx="33"/>
          </p:nvPr>
        </p:nvSpPr>
        <p:spPr/>
        <p:txBody>
          <a:bodyPr/>
          <a:lstStyle/>
          <a:p>
            <a:pPr rtl="0"/>
            <a:fld id="{19B51A1E-902D-48AF-9020-955120F399B6}" type="slidenum">
              <a:rPr lang="en-US" altLang="ja-JP" noProof="0" smtClean="0"/>
              <a:pPr rtl="0"/>
              <a:t>2</a:t>
            </a:fld>
            <a:endParaRPr lang="ja-JP" altLang="en-US" noProof="0" dirty="0"/>
          </a:p>
        </p:txBody>
      </p:sp>
      <p:sp>
        <p:nvSpPr>
          <p:cNvPr id="8" name="コンテンツ プレースホルダー 7"/>
          <p:cNvSpPr>
            <a:spLocks noGrp="1"/>
          </p:cNvSpPr>
          <p:nvPr>
            <p:ph idx="1"/>
          </p:nvPr>
        </p:nvSpPr>
        <p:spPr>
          <a:xfrm>
            <a:off x="3214822" y="2162381"/>
            <a:ext cx="5118671" cy="3330275"/>
          </a:xfrm>
        </p:spPr>
        <p:txBody>
          <a:bodyPr/>
          <a:lstStyle/>
          <a:p>
            <a:pPr marL="0" indent="0">
              <a:buNone/>
            </a:pPr>
            <a:r>
              <a:rPr lang="en-US" altLang="ja-JP" sz="3200" dirty="0"/>
              <a:t>1.</a:t>
            </a:r>
            <a:r>
              <a:rPr kumimoji="1" lang="ja-JP" altLang="en-US" sz="3200" dirty="0"/>
              <a:t>ＢＰＳＤはなぜ起きるのか</a:t>
            </a:r>
            <a:endParaRPr kumimoji="1" lang="en-US" altLang="ja-JP" sz="3200" dirty="0"/>
          </a:p>
          <a:p>
            <a:pPr marL="0" indent="0">
              <a:buNone/>
            </a:pPr>
            <a:r>
              <a:rPr lang="en-US" altLang="ja-JP" sz="3200" dirty="0"/>
              <a:t>2.</a:t>
            </a:r>
            <a:r>
              <a:rPr lang="ja-JP" altLang="en-US" sz="3200" dirty="0"/>
              <a:t>入浴拒否について</a:t>
            </a:r>
            <a:endParaRPr lang="en-US" altLang="ja-JP" sz="3200" dirty="0"/>
          </a:p>
          <a:p>
            <a:pPr marL="0" indent="0">
              <a:buNone/>
            </a:pPr>
            <a:r>
              <a:rPr kumimoji="1" lang="en-US" altLang="ja-JP" sz="3200" dirty="0"/>
              <a:t>3.</a:t>
            </a:r>
            <a:r>
              <a:rPr lang="ja-JP" altLang="en-US" sz="3200" dirty="0"/>
              <a:t>不眠について</a:t>
            </a:r>
            <a:endParaRPr lang="en-US" altLang="ja-JP" sz="3200" dirty="0"/>
          </a:p>
          <a:p>
            <a:pPr marL="0" indent="0">
              <a:buNone/>
            </a:pPr>
            <a:r>
              <a:rPr kumimoji="1" lang="en-US" altLang="ja-JP" sz="3200" dirty="0"/>
              <a:t>4.</a:t>
            </a:r>
            <a:r>
              <a:rPr kumimoji="1" lang="ja-JP" altLang="en-US" sz="3200" dirty="0"/>
              <a:t>帰宅願望について</a:t>
            </a:r>
            <a:endParaRPr kumimoji="1" lang="en-US" altLang="ja-JP" sz="3200" dirty="0"/>
          </a:p>
          <a:p>
            <a:pPr marL="0" indent="0">
              <a:buNone/>
            </a:pPr>
            <a:r>
              <a:rPr lang="en-US" altLang="ja-JP" sz="3200" dirty="0"/>
              <a:t>5.</a:t>
            </a:r>
            <a:r>
              <a:rPr lang="ja-JP" altLang="en-US" sz="3200" dirty="0"/>
              <a:t>コミュニケーションについて</a:t>
            </a:r>
            <a:endParaRPr kumimoji="1" lang="en-US" altLang="ja-JP" sz="3200" dirty="0"/>
          </a:p>
          <a:p>
            <a:pPr marL="0" indent="0">
              <a:buNone/>
            </a:pPr>
            <a:r>
              <a:rPr lang="en-US" altLang="ja-JP" sz="3200" dirty="0"/>
              <a:t>6.</a:t>
            </a:r>
            <a:r>
              <a:rPr lang="ja-JP" altLang="en-US" sz="3200" dirty="0"/>
              <a:t>まとめ</a:t>
            </a:r>
            <a:endParaRPr kumimoji="1" lang="ja-JP" altLang="en-US" sz="3200" dirty="0"/>
          </a:p>
        </p:txBody>
      </p:sp>
      <p:pic>
        <p:nvPicPr>
          <p:cNvPr id="1026" name="Picture 2" descr="みさと健和病院　みさと健和クリニッ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1182" y="6249724"/>
            <a:ext cx="1782407" cy="53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792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5DF1F0C-2790-4598-ABBB-34C4C149A122}"/>
              </a:ext>
            </a:extLst>
          </p:cNvPr>
          <p:cNvSpPr>
            <a:spLocks noGrp="1"/>
          </p:cNvSpPr>
          <p:nvPr>
            <p:ph type="title"/>
          </p:nvPr>
        </p:nvSpPr>
        <p:spPr>
          <a:solidFill>
            <a:schemeClr val="bg1"/>
          </a:solidFill>
        </p:spPr>
        <p:txBody>
          <a:bodyPr>
            <a:normAutofit fontScale="90000"/>
          </a:bodyPr>
          <a:lstStyle/>
          <a:p>
            <a:r>
              <a:rPr lang="ja-JP" altLang="en-US" b="1" dirty="0">
                <a:solidFill>
                  <a:sysClr val="windowText" lastClr="000000"/>
                </a:solidFill>
              </a:rPr>
              <a:t>こんな時どうしますか？</a:t>
            </a:r>
            <a:endParaRPr kumimoji="1" lang="ja-JP" altLang="en-US" b="1" dirty="0">
              <a:solidFill>
                <a:sysClr val="windowText" lastClr="000000"/>
              </a:solidFill>
            </a:endParaRPr>
          </a:p>
        </p:txBody>
      </p:sp>
      <p:sp>
        <p:nvSpPr>
          <p:cNvPr id="4" name="コンテンツ プレースホルダー 3">
            <a:extLst>
              <a:ext uri="{FF2B5EF4-FFF2-40B4-BE49-F238E27FC236}">
                <a16:creationId xmlns:a16="http://schemas.microsoft.com/office/drawing/2014/main" id="{9FCA33E3-723D-430E-824A-8ED0845DADFD}"/>
              </a:ext>
            </a:extLst>
          </p:cNvPr>
          <p:cNvSpPr>
            <a:spLocks noGrp="1"/>
          </p:cNvSpPr>
          <p:nvPr>
            <p:ph idx="1"/>
          </p:nvPr>
        </p:nvSpPr>
        <p:spPr>
          <a:xfrm>
            <a:off x="432000" y="2375074"/>
            <a:ext cx="11562356" cy="3652931"/>
          </a:xfrm>
        </p:spPr>
        <p:txBody>
          <a:bodyPr>
            <a:noAutofit/>
          </a:bodyPr>
          <a:lstStyle/>
          <a:p>
            <a:pPr marL="0" indent="0">
              <a:buNone/>
            </a:pPr>
            <a:r>
              <a:rPr kumimoji="1" lang="en-US" altLang="ja-JP" sz="3200" dirty="0"/>
              <a:t>Q1</a:t>
            </a:r>
            <a:r>
              <a:rPr kumimoji="1" lang="ja-JP" altLang="en-US" sz="3200" dirty="0"/>
              <a:t>、一人じゃ危ない、転びますよ！</a:t>
            </a:r>
            <a:endParaRPr kumimoji="1" lang="en-US" altLang="ja-JP" sz="3200" dirty="0"/>
          </a:p>
          <a:p>
            <a:pPr marL="0" indent="0">
              <a:buNone/>
            </a:pPr>
            <a:r>
              <a:rPr kumimoji="1" lang="ja-JP" altLang="en-US" sz="3200" dirty="0"/>
              <a:t>　　　　　</a:t>
            </a:r>
            <a:r>
              <a:rPr lang="ja-JP" altLang="en-US" sz="3200" dirty="0"/>
              <a:t>慣れないところでしょうからご案内します（一緒に行きましょう）</a:t>
            </a:r>
            <a:r>
              <a:rPr kumimoji="1" lang="ja-JP" altLang="en-US" sz="3200" dirty="0"/>
              <a:t>　　　　</a:t>
            </a:r>
            <a:endParaRPr lang="en-US" altLang="ja-JP" sz="3200" dirty="0"/>
          </a:p>
          <a:p>
            <a:pPr marL="0" indent="0">
              <a:buNone/>
            </a:pPr>
            <a:r>
              <a:rPr kumimoji="1" lang="en-US" altLang="ja-JP" sz="3200" dirty="0"/>
              <a:t>Q2</a:t>
            </a:r>
            <a:r>
              <a:rPr kumimoji="1" lang="ja-JP" altLang="en-US" sz="3200" dirty="0"/>
              <a:t>、そんなところに何もありません！</a:t>
            </a:r>
            <a:endParaRPr kumimoji="1" lang="en-US" altLang="ja-JP" sz="3200" dirty="0"/>
          </a:p>
          <a:p>
            <a:pPr marL="0" indent="0">
              <a:buNone/>
            </a:pPr>
            <a:r>
              <a:rPr kumimoji="1" lang="ja-JP" altLang="en-US" sz="3200" dirty="0"/>
              <a:t>　　　　　変なものが見えたりすると不安ですよね　　　</a:t>
            </a:r>
            <a:endParaRPr lang="en-US" altLang="ja-JP" sz="3200" dirty="0"/>
          </a:p>
          <a:p>
            <a:pPr marL="0" indent="0">
              <a:buNone/>
            </a:pPr>
            <a:r>
              <a:rPr kumimoji="1" lang="en-US" altLang="ja-JP" sz="3200" dirty="0"/>
              <a:t>Q3</a:t>
            </a:r>
            <a:r>
              <a:rPr kumimoji="1" lang="ja-JP" altLang="en-US" sz="3200" dirty="0"/>
              <a:t>、どうぞお仕事続けてください</a:t>
            </a:r>
            <a:endParaRPr kumimoji="1" lang="en-US" altLang="ja-JP" sz="3200" dirty="0"/>
          </a:p>
          <a:p>
            <a:pPr marL="0" indent="0">
              <a:buNone/>
            </a:pPr>
            <a:r>
              <a:rPr lang="ja-JP" altLang="en-US" sz="3200" dirty="0"/>
              <a:t>　　　　　会社にいる気がするのですね、ここは病院なので不思議</a:t>
            </a:r>
            <a:r>
              <a:rPr kumimoji="1" lang="ja-JP" altLang="en-US" sz="3200" dirty="0"/>
              <a:t>ですね</a:t>
            </a:r>
            <a:endParaRPr kumimoji="1" lang="en-US" altLang="ja-JP" sz="3200" dirty="0"/>
          </a:p>
          <a:p>
            <a:pPr marL="0" indent="0">
              <a:buNone/>
            </a:pPr>
            <a:r>
              <a:rPr kumimoji="1" lang="ja-JP" altLang="en-US" sz="3200" dirty="0"/>
              <a:t>　　　　　　　　　　　　　　　</a:t>
            </a:r>
          </a:p>
        </p:txBody>
      </p:sp>
      <p:sp>
        <p:nvSpPr>
          <p:cNvPr id="2" name="スライド番号プレースホルダー 1">
            <a:extLst>
              <a:ext uri="{FF2B5EF4-FFF2-40B4-BE49-F238E27FC236}">
                <a16:creationId xmlns:a16="http://schemas.microsoft.com/office/drawing/2014/main" id="{AC145C51-BFDF-4389-A6B8-5386F86B32C5}"/>
              </a:ext>
            </a:extLst>
          </p:cNvPr>
          <p:cNvSpPr>
            <a:spLocks noGrp="1"/>
          </p:cNvSpPr>
          <p:nvPr>
            <p:ph type="sldNum" sz="quarter" idx="33"/>
          </p:nvPr>
        </p:nvSpPr>
        <p:spPr/>
        <p:txBody>
          <a:bodyPr/>
          <a:lstStyle/>
          <a:p>
            <a:fld id="{37DC064E-A685-45BB-8D3A-E96AE6095351}" type="slidenum">
              <a:rPr kumimoji="1" lang="ja-JP" altLang="en-US" smtClean="0"/>
              <a:t>20</a:t>
            </a:fld>
            <a:endParaRPr kumimoji="1" lang="ja-JP" altLang="en-US"/>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6554" y="218744"/>
            <a:ext cx="1360674" cy="1360674"/>
          </a:xfrm>
          <a:prstGeom prst="rect">
            <a:avLst/>
          </a:prstGeom>
        </p:spPr>
      </p:pic>
      <p:pic>
        <p:nvPicPr>
          <p:cNvPr id="7" name="Picture 2" descr="みさと健和病院　みさと健和クリニッ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9093" y="6191794"/>
            <a:ext cx="1960907" cy="6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95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まとめ</a:t>
            </a:r>
            <a:endParaRPr kumimoji="1" lang="ja-JP" altLang="en-US" dirty="0"/>
          </a:p>
        </p:txBody>
      </p:sp>
      <p:sp>
        <p:nvSpPr>
          <p:cNvPr id="3" name="テキスト プレースホルダー 2"/>
          <p:cNvSpPr>
            <a:spLocks noGrp="1"/>
          </p:cNvSpPr>
          <p:nvPr>
            <p:ph type="body" sz="quarter" idx="32"/>
          </p:nvPr>
        </p:nvSpPr>
        <p:spPr/>
        <p:txBody>
          <a:bodyPr/>
          <a:lstStyle/>
          <a:p>
            <a:r>
              <a:rPr kumimoji="1" lang="ja-JP" altLang="en-US" sz="2800" dirty="0">
                <a:solidFill>
                  <a:srgbClr val="FF0000"/>
                </a:solidFill>
              </a:rPr>
              <a:t>認知症の人たちとよりよい関係づくりのために</a:t>
            </a:r>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6080" y="1885718"/>
            <a:ext cx="5325155" cy="2655439"/>
          </a:xfrm>
        </p:spPr>
      </p:pic>
      <p:sp>
        <p:nvSpPr>
          <p:cNvPr id="6" name="スライド番号プレースホルダー 5"/>
          <p:cNvSpPr>
            <a:spLocks noGrp="1"/>
          </p:cNvSpPr>
          <p:nvPr>
            <p:ph type="sldNum" sz="quarter" idx="33"/>
          </p:nvPr>
        </p:nvSpPr>
        <p:spPr/>
        <p:txBody>
          <a:bodyPr/>
          <a:lstStyle/>
          <a:p>
            <a:pPr rtl="0"/>
            <a:fld id="{19B51A1E-902D-48AF-9020-955120F399B6}" type="slidenum">
              <a:rPr lang="en-US" altLang="ja-JP" noProof="0" smtClean="0"/>
              <a:pPr rtl="0"/>
              <a:t>21</a:t>
            </a:fld>
            <a:endParaRPr lang="ja-JP" altLang="en-US" noProof="0" dirty="0"/>
          </a:p>
        </p:txBody>
      </p:sp>
      <p:sp>
        <p:nvSpPr>
          <p:cNvPr id="8" name="テキスト ボックス 7"/>
          <p:cNvSpPr txBox="1"/>
          <p:nvPr/>
        </p:nvSpPr>
        <p:spPr>
          <a:xfrm>
            <a:off x="2373085" y="4541157"/>
            <a:ext cx="7445829" cy="1569660"/>
          </a:xfrm>
          <a:prstGeom prst="rect">
            <a:avLst/>
          </a:prstGeom>
          <a:noFill/>
        </p:spPr>
        <p:txBody>
          <a:bodyPr wrap="square" rtlCol="0">
            <a:spAutoFit/>
          </a:bodyPr>
          <a:lstStyle/>
          <a:p>
            <a:r>
              <a:rPr kumimoji="1" lang="ja-JP" altLang="en-US" sz="3200" b="1" dirty="0"/>
              <a:t>よく聞き、よく見て、対応しよう</a:t>
            </a:r>
            <a:endParaRPr kumimoji="1" lang="en-US" altLang="ja-JP" sz="3200" b="1" dirty="0"/>
          </a:p>
          <a:p>
            <a:r>
              <a:rPr kumimoji="1" lang="ja-JP" altLang="en-US" sz="3200" b="1" dirty="0"/>
              <a:t>チームで対応、多職種で連携しよう</a:t>
            </a:r>
            <a:endParaRPr kumimoji="1" lang="en-US" altLang="ja-JP" sz="3200" b="1" dirty="0"/>
          </a:p>
          <a:p>
            <a:r>
              <a:rPr kumimoji="1" lang="ja-JP" altLang="en-US" sz="3200" b="1" dirty="0"/>
              <a:t>コミュニケーション力が肝です</a:t>
            </a:r>
            <a:endParaRPr kumimoji="1" lang="en-US" altLang="ja-JP" sz="3200" b="1" dirty="0"/>
          </a:p>
        </p:txBody>
      </p:sp>
      <p:pic>
        <p:nvPicPr>
          <p:cNvPr id="9" name="Picture 2" descr="みさと健和病院　みさと健和クリニッ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9093" y="6191794"/>
            <a:ext cx="1960907" cy="6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66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引用・参考文献</a:t>
            </a:r>
          </a:p>
        </p:txBody>
      </p:sp>
      <p:sp>
        <p:nvSpPr>
          <p:cNvPr id="4" name="コンテンツ プレースホルダー 3"/>
          <p:cNvSpPr>
            <a:spLocks noGrp="1"/>
          </p:cNvSpPr>
          <p:nvPr>
            <p:ph idx="1"/>
          </p:nvPr>
        </p:nvSpPr>
        <p:spPr>
          <a:xfrm>
            <a:off x="432000" y="1910280"/>
            <a:ext cx="11328000" cy="2705100"/>
          </a:xfrm>
        </p:spPr>
        <p:txBody>
          <a:bodyPr/>
          <a:lstStyle/>
          <a:p>
            <a:pPr marL="0" indent="0">
              <a:buNone/>
            </a:pPr>
            <a:r>
              <a:rPr lang="ja-JP" altLang="en-US" dirty="0"/>
              <a:t>・</a:t>
            </a:r>
            <a:r>
              <a:rPr kumimoji="1" lang="ja-JP" altLang="en-US" dirty="0"/>
              <a:t>大誠会認知症サポートチーム　</a:t>
            </a:r>
            <a:r>
              <a:rPr kumimoji="1" lang="en-US" altLang="ja-JP" dirty="0"/>
              <a:t>/</a:t>
            </a:r>
            <a:r>
              <a:rPr kumimoji="1" lang="ja-JP" altLang="en-US" dirty="0"/>
              <a:t>編者　山口晴保　田中志子（２０１６）</a:t>
            </a:r>
            <a:endParaRPr kumimoji="1" lang="en-US" altLang="ja-JP" dirty="0"/>
          </a:p>
          <a:p>
            <a:pPr marL="0" indent="0">
              <a:buNone/>
            </a:pPr>
            <a:r>
              <a:rPr kumimoji="1" lang="ja-JP" altLang="en-US" dirty="0"/>
              <a:t>　　　　　　　　　　　　　　　　　　　　　　　　　　　　　</a:t>
            </a:r>
            <a:r>
              <a:rPr lang="ja-JP" altLang="en-US" dirty="0"/>
              <a:t>「</a:t>
            </a:r>
            <a:r>
              <a:rPr kumimoji="1" lang="ja-JP" altLang="en-US" dirty="0"/>
              <a:t>ポケット介護　楽になる認知症ケアのコツ」　技術評論社　初版第２刷</a:t>
            </a:r>
            <a:endParaRPr kumimoji="1" lang="en-US" altLang="ja-JP" dirty="0"/>
          </a:p>
          <a:p>
            <a:pPr marL="0" indent="0">
              <a:buNone/>
            </a:pPr>
            <a:r>
              <a:rPr lang="ja-JP" altLang="en-US" dirty="0"/>
              <a:t>・高山成子（２０１４）「認知症の人の生活行動を支える看護ｴﾋﾞﾃﾞﾝｽに基づいた看護プロトコル」　医歯薬出版</a:t>
            </a:r>
            <a:endParaRPr lang="en-US" altLang="ja-JP" dirty="0"/>
          </a:p>
          <a:p>
            <a:pPr marL="0" indent="0">
              <a:buNone/>
            </a:pPr>
            <a:r>
              <a:rPr kumimoji="1" lang="ja-JP" altLang="en-US" dirty="0"/>
              <a:t>・公益社団法人日本看護協会（２０１６）「認知症ケアガイドブック」　照林社</a:t>
            </a:r>
            <a:endParaRPr kumimoji="1" lang="en-US" altLang="ja-JP" dirty="0"/>
          </a:p>
          <a:p>
            <a:pPr marL="0" indent="0">
              <a:buNone/>
            </a:pPr>
            <a:r>
              <a:rPr kumimoji="1" lang="ja-JP" altLang="en-US" dirty="0"/>
              <a:t>・大橋理枝　根橋玲子（２０１９）「コミュニケーション学入門」　一般財団法人放送大学教育振興会</a:t>
            </a:r>
            <a:endParaRPr kumimoji="1" lang="en-US" altLang="ja-JP" dirty="0"/>
          </a:p>
          <a:p>
            <a:pPr marL="0" indent="0">
              <a:buNone/>
            </a:pPr>
            <a:r>
              <a:rPr kumimoji="1" lang="ja-JP" altLang="en-US" dirty="0"/>
              <a:t>・中島紀恵子（２０１７）「認知症の人々の看護」　医歯薬出版　第３版第１刷</a:t>
            </a:r>
          </a:p>
        </p:txBody>
      </p:sp>
      <p:sp>
        <p:nvSpPr>
          <p:cNvPr id="5" name="フッター プレースホルダー 4"/>
          <p:cNvSpPr>
            <a:spLocks noGrp="1"/>
          </p:cNvSpPr>
          <p:nvPr>
            <p:ph type="ftr" sz="quarter" idx="12"/>
          </p:nvPr>
        </p:nvSpPr>
        <p:spPr/>
        <p:txBody>
          <a:bodyPr/>
          <a:lstStyle/>
          <a:p>
            <a:pPr rtl="0"/>
            <a:r>
              <a:rPr lang="ja-JP" altLang="en-US" noProof="0"/>
              <a:t>フッターを追加</a:t>
            </a:r>
            <a:endParaRPr lang="ja-JP" altLang="en-US" noProof="0" dirty="0"/>
          </a:p>
        </p:txBody>
      </p:sp>
      <p:sp>
        <p:nvSpPr>
          <p:cNvPr id="6" name="スライド番号プレースホルダー 5"/>
          <p:cNvSpPr>
            <a:spLocks noGrp="1"/>
          </p:cNvSpPr>
          <p:nvPr>
            <p:ph type="sldNum" sz="quarter" idx="33"/>
          </p:nvPr>
        </p:nvSpPr>
        <p:spPr/>
        <p:txBody>
          <a:bodyPr/>
          <a:lstStyle/>
          <a:p>
            <a:pPr rtl="0"/>
            <a:fld id="{19B51A1E-902D-48AF-9020-955120F399B6}" type="slidenum">
              <a:rPr lang="en-US" altLang="ja-JP" noProof="0" smtClean="0"/>
              <a:pPr rtl="0"/>
              <a:t>22</a:t>
            </a:fld>
            <a:endParaRPr lang="ja-JP" altLang="en-US" noProof="0" dirty="0"/>
          </a:p>
        </p:txBody>
      </p:sp>
      <p:pic>
        <p:nvPicPr>
          <p:cNvPr id="7" name="Picture 2" descr="みさと健和病院　みさと健和クリニック">
            <a:extLst>
              <a:ext uri="{FF2B5EF4-FFF2-40B4-BE49-F238E27FC236}">
                <a16:creationId xmlns:a16="http://schemas.microsoft.com/office/drawing/2014/main" id="{3590E2D7-11AF-4048-890A-E18D59B5BE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9093" y="6191794"/>
            <a:ext cx="1960907" cy="6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945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プレースホルダー 31" descr="拍手">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4" name="タイトル 13">
            <a:extLst>
              <a:ext uri="{FF2B5EF4-FFF2-40B4-BE49-F238E27FC236}">
                <a16:creationId xmlns:a16="http://schemas.microsoft.com/office/drawing/2014/main" id="{6C38D7A9-9299-4108-BB08-026F4B9CAE7B}"/>
              </a:ext>
            </a:extLst>
          </p:cNvPr>
          <p:cNvSpPr>
            <a:spLocks noGrp="1"/>
          </p:cNvSpPr>
          <p:nvPr>
            <p:ph type="ctrTitle"/>
          </p:nvPr>
        </p:nvSpPr>
        <p:spPr>
          <a:xfrm>
            <a:off x="6127845" y="2798354"/>
            <a:ext cx="6064155" cy="1013684"/>
          </a:xfrm>
        </p:spPr>
        <p:txBody>
          <a:bodyPr rtlCol="0"/>
          <a:lstStyle/>
          <a:p>
            <a:pPr rtl="0"/>
            <a:r>
              <a:rPr lang="ja-JP" altLang="en-US" dirty="0">
                <a:ea typeface="Meiryo UI" panose="020B0604030504040204" pitchFamily="50" charset="-128"/>
              </a:rPr>
              <a:t>ご清聴ありがとうございました</a:t>
            </a:r>
          </a:p>
        </p:txBody>
      </p:sp>
      <p:sp>
        <p:nvSpPr>
          <p:cNvPr id="12" name="スライド番号プレースホルダー 11">
            <a:extLst>
              <a:ext uri="{FF2B5EF4-FFF2-40B4-BE49-F238E27FC236}">
                <a16:creationId xmlns:a16="http://schemas.microsoft.com/office/drawing/2014/main" id="{91814EC9-246A-4C6E-941E-5774FE72F08E}"/>
              </a:ext>
            </a:extLst>
          </p:cNvPr>
          <p:cNvSpPr>
            <a:spLocks noGrp="1"/>
          </p:cNvSpPr>
          <p:nvPr>
            <p:ph type="sldNum" sz="quarter" idx="20"/>
          </p:nvPr>
        </p:nvSpPr>
        <p:spPr/>
        <p:txBody>
          <a:bodyPr rtlCol="0"/>
          <a:lstStyle/>
          <a:p>
            <a:pPr rtl="0"/>
            <a:fld id="{19B51A1E-902D-48AF-9020-955120F399B6}" type="slidenum">
              <a:rPr lang="en-US" altLang="ja-JP" smtClean="0"/>
              <a:pPr rtl="0"/>
              <a:t>23</a:t>
            </a:fld>
            <a:endParaRPr lang="ja-JP" altLang="en-US" dirty="0"/>
          </a:p>
        </p:txBody>
      </p:sp>
      <p:pic>
        <p:nvPicPr>
          <p:cNvPr id="17" name="Picture 2" descr="みさと健和病院　みさと健和クリニッ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9093" y="6257109"/>
            <a:ext cx="1960907" cy="534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678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0000" y="644379"/>
            <a:ext cx="11340000" cy="432000"/>
          </a:xfrm>
        </p:spPr>
        <p:txBody>
          <a:bodyPr/>
          <a:lstStyle/>
          <a:p>
            <a:r>
              <a:rPr kumimoji="1" lang="ja-JP" altLang="en-US" dirty="0"/>
              <a:t>ＢＰＳＤはなぜ起きるのか</a:t>
            </a:r>
          </a:p>
        </p:txBody>
      </p:sp>
      <p:sp>
        <p:nvSpPr>
          <p:cNvPr id="4" name="テキスト プレースホルダー 3"/>
          <p:cNvSpPr>
            <a:spLocks noGrp="1"/>
          </p:cNvSpPr>
          <p:nvPr>
            <p:ph type="body" idx="1"/>
          </p:nvPr>
        </p:nvSpPr>
        <p:spPr>
          <a:xfrm>
            <a:off x="431800" y="1568449"/>
            <a:ext cx="5472000" cy="360000"/>
          </a:xfrm>
        </p:spPr>
        <p:txBody>
          <a:bodyPr/>
          <a:lstStyle/>
          <a:p>
            <a:r>
              <a:rPr kumimoji="1" lang="ja-JP" altLang="en-US" dirty="0"/>
              <a:t>認知症の症状と環境との関係</a:t>
            </a:r>
          </a:p>
        </p:txBody>
      </p:sp>
      <p:sp>
        <p:nvSpPr>
          <p:cNvPr id="7" name="テキスト プレースホルダー 6"/>
          <p:cNvSpPr>
            <a:spLocks noGrp="1"/>
          </p:cNvSpPr>
          <p:nvPr>
            <p:ph type="body" sz="quarter" idx="12"/>
          </p:nvPr>
        </p:nvSpPr>
        <p:spPr>
          <a:xfrm>
            <a:off x="7319033" y="2483296"/>
            <a:ext cx="4347618" cy="3288620"/>
          </a:xfrm>
        </p:spPr>
        <p:txBody>
          <a:bodyPr/>
          <a:lstStyle/>
          <a:p>
            <a:pPr marL="0" indent="0">
              <a:buNone/>
            </a:pPr>
            <a:r>
              <a:rPr lang="ja-JP" altLang="en-US" sz="2800" dirty="0"/>
              <a:t>ＢＰＳＤは認知機能障害に　環境要因が加わって引き起こされる</a:t>
            </a:r>
            <a:endParaRPr lang="en-US" altLang="ja-JP" sz="2800" dirty="0"/>
          </a:p>
          <a:p>
            <a:pPr marL="0" indent="0">
              <a:buNone/>
            </a:pPr>
            <a:endParaRPr lang="en-US" altLang="ja-JP" sz="2800" dirty="0"/>
          </a:p>
          <a:p>
            <a:pPr marL="0" indent="0">
              <a:buNone/>
            </a:pPr>
            <a:r>
              <a:rPr kumimoji="1" lang="ja-JP" altLang="en-US" sz="2800" dirty="0"/>
              <a:t>周囲の人々が認知症者のサインに気づかないとＢＰＳＤがおこり不穏、大声などのパニック症状を引き起こす</a:t>
            </a:r>
          </a:p>
        </p:txBody>
      </p:sp>
      <p:sp>
        <p:nvSpPr>
          <p:cNvPr id="9" name="スライド番号プレースホルダー 8"/>
          <p:cNvSpPr>
            <a:spLocks noGrp="1"/>
          </p:cNvSpPr>
          <p:nvPr>
            <p:ph type="sldNum" sz="quarter" idx="33"/>
          </p:nvPr>
        </p:nvSpPr>
        <p:spPr/>
        <p:txBody>
          <a:bodyPr/>
          <a:lstStyle/>
          <a:p>
            <a:pPr rtl="0"/>
            <a:fld id="{19B51A1E-902D-48AF-9020-955120F399B6}" type="slidenum">
              <a:rPr lang="en-US" altLang="ja-JP" noProof="0" smtClean="0"/>
              <a:pPr rtl="0"/>
              <a:t>3</a:t>
            </a:fld>
            <a:endParaRPr lang="ja-JP" altLang="en-US" noProof="0" dirty="0"/>
          </a:p>
        </p:txBody>
      </p:sp>
      <p:pic>
        <p:nvPicPr>
          <p:cNvPr id="10" name="コンテンツ プレースホルダー 6"/>
          <p:cNvPicPr>
            <a:picLocks noGrp="1" noChangeAspect="1"/>
          </p:cNvPicPr>
          <p:nvPr>
            <p:ph sz="half" idx="2"/>
          </p:nvPr>
        </p:nvPicPr>
        <p:blipFill rotWithShape="1">
          <a:blip r:embed="rId2"/>
          <a:srcRect l="53531" t="48011" r="4709" b="21390"/>
          <a:stretch/>
        </p:blipFill>
        <p:spPr>
          <a:xfrm>
            <a:off x="269646" y="2136139"/>
            <a:ext cx="7049387" cy="4350991"/>
          </a:xfrm>
          <a:prstGeom prst="rect">
            <a:avLst/>
          </a:prstGeom>
        </p:spPr>
      </p:pic>
      <p:sp>
        <p:nvSpPr>
          <p:cNvPr id="13" name="角丸四角形 12"/>
          <p:cNvSpPr/>
          <p:nvPr/>
        </p:nvSpPr>
        <p:spPr>
          <a:xfrm>
            <a:off x="8084906" y="6391764"/>
            <a:ext cx="3595018" cy="35484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認知症ケアガイドブックＰ７１より引用</a:t>
            </a:r>
          </a:p>
        </p:txBody>
      </p:sp>
      <p:sp>
        <p:nvSpPr>
          <p:cNvPr id="14" name="角丸四角形 13"/>
          <p:cNvSpPr/>
          <p:nvPr/>
        </p:nvSpPr>
        <p:spPr>
          <a:xfrm>
            <a:off x="941698" y="2061793"/>
            <a:ext cx="982636" cy="27246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中核症状</a:t>
            </a:r>
          </a:p>
        </p:txBody>
      </p:sp>
    </p:spTree>
    <p:extLst>
      <p:ext uri="{BB962C8B-B14F-4D97-AF65-F5344CB8AC3E}">
        <p14:creationId xmlns:p14="http://schemas.microsoft.com/office/powerpoint/2010/main" val="1551341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304E83-A4F0-49C5-BB01-F5773509A2B3}"/>
              </a:ext>
            </a:extLst>
          </p:cNvPr>
          <p:cNvSpPr>
            <a:spLocks noGrp="1"/>
          </p:cNvSpPr>
          <p:nvPr>
            <p:ph type="title"/>
          </p:nvPr>
        </p:nvSpPr>
        <p:spPr/>
        <p:txBody>
          <a:bodyPr rtlCol="0"/>
          <a:lstStyle/>
          <a:p>
            <a:pPr rtl="0"/>
            <a:r>
              <a:rPr lang="ja-JP" altLang="en-US" dirty="0">
                <a:ea typeface="Meiryo UI" panose="020B0604030504040204" pitchFamily="50" charset="-128"/>
              </a:rPr>
              <a:t>入浴</a:t>
            </a:r>
            <a:r>
              <a:rPr lang="ja-JP" altLang="en-US" dirty="0"/>
              <a:t>拒否について</a:t>
            </a:r>
            <a:endParaRPr lang="ja-JP" altLang="en-US" dirty="0">
              <a:ea typeface="Meiryo UI" panose="020B0604030504040204" pitchFamily="50" charset="-128"/>
            </a:endParaRPr>
          </a:p>
        </p:txBody>
      </p:sp>
      <p:sp>
        <p:nvSpPr>
          <p:cNvPr id="3" name="テキスト プレースホルダー 2">
            <a:extLst>
              <a:ext uri="{FF2B5EF4-FFF2-40B4-BE49-F238E27FC236}">
                <a16:creationId xmlns:a16="http://schemas.microsoft.com/office/drawing/2014/main" id="{7CA42D59-EAD6-4F95-84F1-32A30F057856}"/>
              </a:ext>
            </a:extLst>
          </p:cNvPr>
          <p:cNvSpPr>
            <a:spLocks noGrp="1"/>
          </p:cNvSpPr>
          <p:nvPr>
            <p:ph type="body" sz="quarter" idx="32"/>
          </p:nvPr>
        </p:nvSpPr>
        <p:spPr>
          <a:xfrm>
            <a:off x="636487" y="6245544"/>
            <a:ext cx="11339513" cy="360000"/>
          </a:xfrm>
        </p:spPr>
        <p:txBody>
          <a:bodyPr rtlCol="0"/>
          <a:lstStyle/>
          <a:p>
            <a:pPr rtl="0"/>
            <a:r>
              <a:rPr lang="en-US" altLang="ja-JP" dirty="0">
                <a:ea typeface="Meiryo UI" panose="020B0604030504040204" pitchFamily="50" charset="-128"/>
              </a:rPr>
              <a:t> </a:t>
            </a:r>
            <a:endParaRPr lang="ja-JP" altLang="en-US" dirty="0">
              <a:ea typeface="Meiryo UI" panose="020B0604030504040204" pitchFamily="50" charset="-128"/>
            </a:endParaRPr>
          </a:p>
        </p:txBody>
      </p:sp>
      <p:sp>
        <p:nvSpPr>
          <p:cNvPr id="12" name="長方形 11" descr="左側のアクセント ブロック">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306651" y="117008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ja-JP" altLang="en-US" dirty="0">
              <a:latin typeface="Meiryo UI" panose="020B0604030504040204" pitchFamily="50" charset="-128"/>
              <a:ea typeface="Meiryo UI" panose="020B0604030504040204" pitchFamily="50" charset="-128"/>
            </a:endParaRPr>
          </a:p>
        </p:txBody>
      </p:sp>
      <p:sp>
        <p:nvSpPr>
          <p:cNvPr id="4" name="テキスト プレースホルダー 3">
            <a:extLst>
              <a:ext uri="{FF2B5EF4-FFF2-40B4-BE49-F238E27FC236}">
                <a16:creationId xmlns:a16="http://schemas.microsoft.com/office/drawing/2014/main" id="{6AB259A0-0017-492F-A0DC-4B70C7052AE0}"/>
              </a:ext>
            </a:extLst>
          </p:cNvPr>
          <p:cNvSpPr>
            <a:spLocks noGrp="1"/>
          </p:cNvSpPr>
          <p:nvPr>
            <p:ph type="body" idx="1"/>
          </p:nvPr>
        </p:nvSpPr>
        <p:spPr>
          <a:xfrm>
            <a:off x="6504000" y="1509688"/>
            <a:ext cx="5472000" cy="360000"/>
          </a:xfrm>
        </p:spPr>
        <p:txBody>
          <a:bodyPr rtlCol="0"/>
          <a:lstStyle/>
          <a:p>
            <a:pPr rtl="0"/>
            <a:r>
              <a:rPr lang="ja-JP" altLang="en-US" dirty="0"/>
              <a:t>入浴時の患者さんの様子</a:t>
            </a:r>
            <a:endParaRPr lang="ja-JP" altLang="en-US" dirty="0">
              <a:ea typeface="Meiryo UI" panose="020B0604030504040204" pitchFamily="50" charset="-128"/>
            </a:endParaRPr>
          </a:p>
        </p:txBody>
      </p:sp>
      <p:sp>
        <p:nvSpPr>
          <p:cNvPr id="5" name="コンテンツ プレースホルダー 4">
            <a:extLst>
              <a:ext uri="{FF2B5EF4-FFF2-40B4-BE49-F238E27FC236}">
                <a16:creationId xmlns:a16="http://schemas.microsoft.com/office/drawing/2014/main" id="{CEEB3BAE-C0B2-447C-B8BE-96C6BD84D658}"/>
              </a:ext>
            </a:extLst>
          </p:cNvPr>
          <p:cNvSpPr>
            <a:spLocks noGrp="1"/>
          </p:cNvSpPr>
          <p:nvPr>
            <p:ph sz="half" idx="2"/>
          </p:nvPr>
        </p:nvSpPr>
        <p:spPr>
          <a:xfrm>
            <a:off x="304509" y="2363035"/>
            <a:ext cx="5356424" cy="3297629"/>
          </a:xfrm>
        </p:spPr>
        <p:txBody>
          <a:bodyPr rtlCol="0"/>
          <a:lstStyle/>
          <a:p>
            <a:pPr marL="0" indent="0" rtl="0">
              <a:buNone/>
            </a:pPr>
            <a:r>
              <a:rPr lang="ja-JP" altLang="en-US" dirty="0">
                <a:ea typeface="Meiryo UI" panose="020B0604030504040204" pitchFamily="50" charset="-128"/>
              </a:rPr>
              <a:t>　</a:t>
            </a:r>
          </a:p>
        </p:txBody>
      </p:sp>
      <p:cxnSp>
        <p:nvCxnSpPr>
          <p:cNvPr id="11" name="直線​​コネクタ(S) 10" descr="スライド区切り線">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長方形 12" descr="右側のアクセント バー&#10;">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528926" y="117008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ja-JP" altLang="en-US" dirty="0">
              <a:latin typeface="Meiryo UI" panose="020B0604030504040204" pitchFamily="50" charset="-128"/>
              <a:ea typeface="Meiryo UI" panose="020B0604030504040204" pitchFamily="50" charset="-128"/>
            </a:endParaRPr>
          </a:p>
        </p:txBody>
      </p:sp>
      <p:sp>
        <p:nvSpPr>
          <p:cNvPr id="6" name="テキスト プレースホルダー 5">
            <a:extLst>
              <a:ext uri="{FF2B5EF4-FFF2-40B4-BE49-F238E27FC236}">
                <a16:creationId xmlns:a16="http://schemas.microsoft.com/office/drawing/2014/main" id="{B237D1CA-B91A-410E-A968-D017BBE99F99}"/>
              </a:ext>
            </a:extLst>
          </p:cNvPr>
          <p:cNvSpPr>
            <a:spLocks noGrp="1"/>
          </p:cNvSpPr>
          <p:nvPr>
            <p:ph type="body" sz="quarter" idx="13"/>
          </p:nvPr>
        </p:nvSpPr>
        <p:spPr>
          <a:xfrm>
            <a:off x="304509" y="1510913"/>
            <a:ext cx="5472000" cy="358775"/>
          </a:xfrm>
        </p:spPr>
        <p:txBody>
          <a:bodyPr rtlCol="0"/>
          <a:lstStyle/>
          <a:p>
            <a:pPr rtl="0"/>
            <a:r>
              <a:rPr lang="ja-JP" altLang="en-US" dirty="0"/>
              <a:t>入浴介助する介護士・看護師の思い</a:t>
            </a:r>
            <a:endParaRPr lang="ja-JP" altLang="en-US" dirty="0">
              <a:ea typeface="Meiryo UI" panose="020B0604030504040204" pitchFamily="50" charset="-128"/>
            </a:endParaRPr>
          </a:p>
        </p:txBody>
      </p:sp>
      <p:sp>
        <p:nvSpPr>
          <p:cNvPr id="7" name="テキスト プレースホルダー 6">
            <a:extLst>
              <a:ext uri="{FF2B5EF4-FFF2-40B4-BE49-F238E27FC236}">
                <a16:creationId xmlns:a16="http://schemas.microsoft.com/office/drawing/2014/main" id="{26A87885-D672-4CF9-A78D-CFE98385B03A}"/>
              </a:ext>
            </a:extLst>
          </p:cNvPr>
          <p:cNvSpPr>
            <a:spLocks noGrp="1"/>
          </p:cNvSpPr>
          <p:nvPr>
            <p:ph type="body" sz="quarter" idx="12"/>
          </p:nvPr>
        </p:nvSpPr>
        <p:spPr>
          <a:xfrm>
            <a:off x="6528926" y="2628378"/>
            <a:ext cx="5472113" cy="3617165"/>
          </a:xfrm>
        </p:spPr>
        <p:txBody>
          <a:bodyPr rtlCol="0"/>
          <a:lstStyle/>
          <a:p>
            <a:pPr marL="0" indent="0">
              <a:buNone/>
            </a:pPr>
            <a:r>
              <a:rPr lang="ja-JP" altLang="en-US" dirty="0">
                <a:ea typeface="Meiryo UI" panose="020B0604030504040204" pitchFamily="50" charset="-128"/>
              </a:rPr>
              <a:t>・</a:t>
            </a:r>
            <a:r>
              <a:rPr lang="ja-JP" altLang="en-US" sz="2000" u="sng" dirty="0"/>
              <a:t>入浴誘導時の拒否</a:t>
            </a:r>
            <a:endParaRPr lang="en-US" altLang="ja-JP" sz="2000" u="sng" dirty="0"/>
          </a:p>
          <a:p>
            <a:pPr marL="0" indent="0">
              <a:buNone/>
            </a:pPr>
            <a:r>
              <a:rPr lang="ja-JP" altLang="en-US" dirty="0"/>
              <a:t>　　</a:t>
            </a:r>
            <a:r>
              <a:rPr lang="ja-JP" altLang="en-US" sz="2000" dirty="0"/>
              <a:t>「昨日入ったから」「帰ってから入るから」と言い断られ</a:t>
            </a:r>
            <a:endParaRPr lang="en-US" altLang="ja-JP" sz="2000" dirty="0"/>
          </a:p>
          <a:p>
            <a:pPr marL="0" indent="0">
              <a:buNone/>
            </a:pPr>
            <a:r>
              <a:rPr lang="ja-JP" altLang="en-US" sz="2000" dirty="0"/>
              <a:t>　　</a:t>
            </a:r>
            <a:r>
              <a:rPr lang="ja-JP" altLang="en-US" sz="2000" dirty="0" err="1"/>
              <a:t>るが</a:t>
            </a:r>
            <a:r>
              <a:rPr lang="ja-JP" altLang="en-US" sz="2000" dirty="0"/>
              <a:t>無理やり起こして、車いすに乗せ連れていくなど</a:t>
            </a:r>
            <a:endParaRPr lang="en-US" altLang="ja-JP" sz="2000" dirty="0"/>
          </a:p>
          <a:p>
            <a:pPr marL="0" indent="0">
              <a:buNone/>
            </a:pPr>
            <a:r>
              <a:rPr lang="ja-JP" altLang="en-US" dirty="0"/>
              <a:t>・</a:t>
            </a:r>
            <a:r>
              <a:rPr lang="ja-JP" altLang="en-US" sz="2000" u="sng" dirty="0"/>
              <a:t>脱衣時の拒否</a:t>
            </a:r>
            <a:endParaRPr lang="en-US" altLang="ja-JP" sz="2000" u="sng" dirty="0"/>
          </a:p>
          <a:p>
            <a:pPr marL="0" indent="0">
              <a:buNone/>
            </a:pPr>
            <a:r>
              <a:rPr lang="ja-JP" altLang="en-US" dirty="0"/>
              <a:t>　　</a:t>
            </a:r>
            <a:r>
              <a:rPr lang="ja-JP" altLang="en-US" sz="2000" dirty="0"/>
              <a:t>「何するんだ！！」と大声をあげ服を脱がないので無</a:t>
            </a:r>
            <a:endParaRPr lang="en-US" altLang="ja-JP" sz="2000" dirty="0"/>
          </a:p>
          <a:p>
            <a:pPr marL="0" indent="0">
              <a:buNone/>
            </a:pPr>
            <a:r>
              <a:rPr lang="ja-JP" altLang="en-US" sz="2000" dirty="0"/>
              <a:t>　　理やり脱がせているなど</a:t>
            </a:r>
            <a:endParaRPr lang="en-US" altLang="ja-JP" sz="2000" dirty="0"/>
          </a:p>
          <a:p>
            <a:pPr marL="0" indent="0">
              <a:buNone/>
            </a:pPr>
            <a:r>
              <a:rPr lang="ja-JP" altLang="en-US" dirty="0"/>
              <a:t>・</a:t>
            </a:r>
            <a:r>
              <a:rPr lang="ja-JP" altLang="en-US" sz="2000" u="sng" dirty="0"/>
              <a:t>シャワー時の混乱</a:t>
            </a:r>
            <a:r>
              <a:rPr lang="en-US" altLang="ja-JP" sz="2000" u="sng" dirty="0"/>
              <a:t> </a:t>
            </a:r>
          </a:p>
          <a:p>
            <a:pPr marL="0" indent="0">
              <a:buNone/>
            </a:pPr>
            <a:r>
              <a:rPr lang="ja-JP" altLang="en-US" dirty="0"/>
              <a:t>　　</a:t>
            </a:r>
            <a:r>
              <a:rPr lang="ja-JP" altLang="en-US" sz="2000" dirty="0"/>
              <a:t>シャワー時、じっとしていられない。転倒の危険もある</a:t>
            </a:r>
            <a:endParaRPr lang="en-US" altLang="ja-JP" sz="2000" dirty="0"/>
          </a:p>
          <a:p>
            <a:pPr marL="0" indent="0">
              <a:buNone/>
            </a:pPr>
            <a:r>
              <a:rPr lang="ja-JP" altLang="en-US" sz="2000" dirty="0"/>
              <a:t>　　ため複数名で無理やり抑え込んで行うなど</a:t>
            </a:r>
            <a:endParaRPr lang="en-US" altLang="ja-JP" sz="2000" dirty="0"/>
          </a:p>
          <a:p>
            <a:pPr marL="0" indent="0">
              <a:buNone/>
            </a:pPr>
            <a:endParaRPr lang="en-US" altLang="ja-JP" dirty="0">
              <a:ea typeface="Meiryo UI" panose="020B0604030504040204" pitchFamily="50" charset="-128"/>
            </a:endParaRPr>
          </a:p>
        </p:txBody>
      </p:sp>
      <p:sp>
        <p:nvSpPr>
          <p:cNvPr id="8" name="スライド番号プレースホルダー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n-US" altLang="ja-JP" smtClean="0">
                <a:ea typeface="Meiryo UI" panose="020B0604030504040204" pitchFamily="50" charset="-128"/>
              </a:rPr>
              <a:pPr rtl="0"/>
              <a:t>4</a:t>
            </a:fld>
            <a:endParaRPr lang="ja-JP" altLang="en-US" dirty="0">
              <a:ea typeface="Meiryo UI" panose="020B0604030504040204" pitchFamily="50" charset="-128"/>
            </a:endParaRPr>
          </a:p>
        </p:txBody>
      </p:sp>
      <p:sp>
        <p:nvSpPr>
          <p:cNvPr id="20" name="正方形/長方形 19"/>
          <p:cNvSpPr/>
          <p:nvPr/>
        </p:nvSpPr>
        <p:spPr>
          <a:xfrm>
            <a:off x="304509" y="2749401"/>
            <a:ext cx="5298965" cy="3170099"/>
          </a:xfrm>
          <a:prstGeom prst="rect">
            <a:avLst/>
          </a:prstGeom>
        </p:spPr>
        <p:txBody>
          <a:bodyPr wrap="square">
            <a:spAutoFit/>
          </a:bodyPr>
          <a:lstStyle/>
          <a:p>
            <a:r>
              <a:rPr lang="ja-JP" altLang="en-US" sz="2000" u="sng" dirty="0">
                <a:latin typeface="Meiryo UI" panose="020B0604030504040204" pitchFamily="50" charset="-128"/>
                <a:ea typeface="Meiryo UI" panose="020B0604030504040204" pitchFamily="50" charset="-128"/>
              </a:rPr>
              <a:t>・入浴の効果に期待</a:t>
            </a:r>
            <a:endParaRPr lang="en-US" altLang="ja-JP" sz="2000" u="sng"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血液循環促進、関節や筋肉の柔軟にする　　　　　　　　　　　　　</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気分爽快</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a:t>
            </a:r>
            <a:r>
              <a:rPr lang="ja-JP" altLang="en-US" sz="2000" u="sng" dirty="0">
                <a:latin typeface="Meiryo UI" panose="020B0604030504040204" pitchFamily="50" charset="-128"/>
                <a:ea typeface="Meiryo UI" panose="020B0604030504040204" pitchFamily="50" charset="-128"/>
              </a:rPr>
              <a:t>清潔に保つ</a:t>
            </a:r>
            <a:endParaRPr lang="en-US" altLang="ja-JP" sz="2000" u="sng"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排泄物や付着物を取り除く、皮膚の粘膜の</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機能を保つ</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a:t>
            </a:r>
            <a:r>
              <a:rPr lang="ja-JP" altLang="en-US" sz="2000" u="sng" dirty="0">
                <a:latin typeface="Meiryo UI" panose="020B0604030504040204" pitchFamily="50" charset="-128"/>
                <a:ea typeface="Meiryo UI" panose="020B0604030504040204" pitchFamily="50" charset="-128"/>
              </a:rPr>
              <a:t>身だしなみを保つ</a:t>
            </a:r>
            <a:endParaRPr lang="en-US" altLang="ja-JP" sz="2000" u="sng"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清潔感、身だしなみを整える</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a:t>
            </a:r>
            <a:r>
              <a:rPr lang="ja-JP" altLang="en-US" sz="2000" u="sng" dirty="0">
                <a:latin typeface="Meiryo UI" panose="020B0604030504040204" pitchFamily="50" charset="-128"/>
                <a:ea typeface="Meiryo UI" panose="020B0604030504040204" pitchFamily="50" charset="-128"/>
              </a:rPr>
              <a:t>リラックスの時間の確保</a:t>
            </a:r>
            <a:endParaRPr lang="en-US" altLang="ja-JP" sz="2000" u="sng"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疲労や緊張を減少させる</a:t>
            </a:r>
            <a:endParaRPr lang="en-US" altLang="ja-JP" sz="2000" dirty="0">
              <a:latin typeface="Meiryo UI" panose="020B0604030504040204" pitchFamily="50" charset="-128"/>
              <a:ea typeface="Meiryo UI" panose="020B0604030504040204" pitchFamily="50" charset="-128"/>
            </a:endParaRPr>
          </a:p>
        </p:txBody>
      </p:sp>
      <p:sp>
        <p:nvSpPr>
          <p:cNvPr id="21" name="角丸四角形 20"/>
          <p:cNvSpPr/>
          <p:nvPr/>
        </p:nvSpPr>
        <p:spPr>
          <a:xfrm>
            <a:off x="203980" y="2005627"/>
            <a:ext cx="4920634" cy="433566"/>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入浴は大切なケア、患者さんのため</a:t>
            </a:r>
          </a:p>
        </p:txBody>
      </p:sp>
      <p:sp>
        <p:nvSpPr>
          <p:cNvPr id="22" name="角丸四角形 21"/>
          <p:cNvSpPr/>
          <p:nvPr/>
        </p:nvSpPr>
        <p:spPr>
          <a:xfrm>
            <a:off x="6528926" y="1975866"/>
            <a:ext cx="4748674" cy="435008"/>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入浴を告げると興奮や抵抗を見せる</a:t>
            </a:r>
          </a:p>
        </p:txBody>
      </p:sp>
      <p:sp>
        <p:nvSpPr>
          <p:cNvPr id="25" name="右矢印 24"/>
          <p:cNvSpPr/>
          <p:nvPr/>
        </p:nvSpPr>
        <p:spPr>
          <a:xfrm>
            <a:off x="5303520" y="3407281"/>
            <a:ext cx="1071154" cy="102967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Picture 2" descr="みさと健和病院　みさと健和クリニッ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9133" y="6191250"/>
            <a:ext cx="1782407" cy="609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837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3313" y="499130"/>
            <a:ext cx="11328000" cy="432000"/>
          </a:xfrm>
        </p:spPr>
        <p:txBody>
          <a:bodyPr/>
          <a:lstStyle/>
          <a:p>
            <a:r>
              <a:rPr kumimoji="1" lang="ja-JP" altLang="en-US" dirty="0"/>
              <a:t>入浴拒否の本当の思い</a:t>
            </a:r>
          </a:p>
        </p:txBody>
      </p:sp>
      <p:sp>
        <p:nvSpPr>
          <p:cNvPr id="3" name="テキスト プレースホルダー 2"/>
          <p:cNvSpPr>
            <a:spLocks noGrp="1"/>
          </p:cNvSpPr>
          <p:nvPr>
            <p:ph type="body" sz="quarter" idx="32"/>
          </p:nvPr>
        </p:nvSpPr>
        <p:spPr/>
        <p:txBody>
          <a:bodyPr/>
          <a:lstStyle/>
          <a:p>
            <a:r>
              <a:rPr lang="ja-JP" altLang="en-US" sz="2400" b="1" dirty="0">
                <a:solidFill>
                  <a:schemeClr val="accent2"/>
                </a:solidFill>
              </a:rPr>
              <a:t>入浴行動は数段階の複雑な行動の組み合わせで、実は非常に高度な動作です</a:t>
            </a:r>
            <a:endParaRPr kumimoji="1" lang="ja-JP" altLang="en-US" sz="2400" b="1" dirty="0">
              <a:solidFill>
                <a:schemeClr val="accent2"/>
              </a:solidFill>
            </a:endParaRPr>
          </a:p>
        </p:txBody>
      </p:sp>
      <p:sp>
        <p:nvSpPr>
          <p:cNvPr id="6" name="スライド番号プレースホルダー 5"/>
          <p:cNvSpPr>
            <a:spLocks noGrp="1"/>
          </p:cNvSpPr>
          <p:nvPr>
            <p:ph type="sldNum" sz="quarter" idx="33"/>
          </p:nvPr>
        </p:nvSpPr>
        <p:spPr/>
        <p:txBody>
          <a:bodyPr/>
          <a:lstStyle/>
          <a:p>
            <a:pPr rtl="0"/>
            <a:fld id="{19B51A1E-902D-48AF-9020-955120F399B6}" type="slidenum">
              <a:rPr lang="en-US" altLang="ja-JP" noProof="0" smtClean="0"/>
              <a:pPr rtl="0"/>
              <a:t>5</a:t>
            </a:fld>
            <a:endParaRPr lang="ja-JP" altLang="en-US" noProof="0" dirty="0"/>
          </a:p>
        </p:txBody>
      </p:sp>
      <p:pic>
        <p:nvPicPr>
          <p:cNvPr id="3074" name="Picture 2" descr="みさと健和病院　みさと健和クリニック"/>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99093" y="6371351"/>
            <a:ext cx="1960907" cy="420568"/>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465" y="3671891"/>
            <a:ext cx="2619571" cy="2619571"/>
          </a:xfrm>
          <a:prstGeom prst="rect">
            <a:avLst/>
          </a:prstGeom>
        </p:spPr>
      </p:pic>
      <p:sp>
        <p:nvSpPr>
          <p:cNvPr id="7" name="円形吹き出し 6"/>
          <p:cNvSpPr/>
          <p:nvPr/>
        </p:nvSpPr>
        <p:spPr>
          <a:xfrm>
            <a:off x="8009982" y="1611387"/>
            <a:ext cx="3500846" cy="1515291"/>
          </a:xfrm>
          <a:prstGeom prst="wedgeEllipseCallout">
            <a:avLst>
              <a:gd name="adj1" fmla="val -80907"/>
              <a:gd name="adj2" fmla="val 8836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知らない場所、知らない人がいっぱい。人前で服脱ぐのなんて嫌だ。</a:t>
            </a:r>
          </a:p>
        </p:txBody>
      </p:sp>
      <p:sp>
        <p:nvSpPr>
          <p:cNvPr id="9" name="円形吹き出し 8"/>
          <p:cNvSpPr/>
          <p:nvPr/>
        </p:nvSpPr>
        <p:spPr>
          <a:xfrm>
            <a:off x="8236031" y="3328035"/>
            <a:ext cx="3500846" cy="1515291"/>
          </a:xfrm>
          <a:prstGeom prst="wedgeEllipseCallout">
            <a:avLst>
              <a:gd name="adj1" fmla="val -71579"/>
              <a:gd name="adj2" fmla="val 1767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お風呂って何だっけ？</a:t>
            </a:r>
          </a:p>
        </p:txBody>
      </p:sp>
      <p:sp>
        <p:nvSpPr>
          <p:cNvPr id="10" name="円形吹き出し 9"/>
          <p:cNvSpPr/>
          <p:nvPr/>
        </p:nvSpPr>
        <p:spPr>
          <a:xfrm>
            <a:off x="4925091" y="1324776"/>
            <a:ext cx="2986147" cy="1515291"/>
          </a:xfrm>
          <a:prstGeom prst="wedgeEllipseCallout">
            <a:avLst>
              <a:gd name="adj1" fmla="val -18221"/>
              <a:gd name="adj2" fmla="val 11508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人の手を借りてまで入りたくない</a:t>
            </a:r>
          </a:p>
        </p:txBody>
      </p:sp>
      <p:sp>
        <p:nvSpPr>
          <p:cNvPr id="11" name="円形吹き出し 10"/>
          <p:cNvSpPr/>
          <p:nvPr/>
        </p:nvSpPr>
        <p:spPr>
          <a:xfrm>
            <a:off x="291542" y="3803976"/>
            <a:ext cx="3630749" cy="1592743"/>
          </a:xfrm>
          <a:prstGeom prst="wedgeEllipseCallout">
            <a:avLst>
              <a:gd name="adj1" fmla="val 81779"/>
              <a:gd name="adj2" fmla="val 732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お財布、時計が盗まれるかもしれない</a:t>
            </a:r>
          </a:p>
        </p:txBody>
      </p:sp>
      <p:sp>
        <p:nvSpPr>
          <p:cNvPr id="12" name="円形吹き出し 11"/>
          <p:cNvSpPr/>
          <p:nvPr/>
        </p:nvSpPr>
        <p:spPr>
          <a:xfrm>
            <a:off x="315953" y="2215572"/>
            <a:ext cx="3500846" cy="1515291"/>
          </a:xfrm>
          <a:prstGeom prst="wedgeEllipseCallout">
            <a:avLst>
              <a:gd name="adj1" fmla="val 67227"/>
              <a:gd name="adj2" fmla="val 676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どうやってお風呂に入れば良いのかな</a:t>
            </a:r>
            <a:endParaRPr kumimoji="1" lang="en-US" altLang="ja-JP" dirty="0">
              <a:solidFill>
                <a:schemeClr val="tx1"/>
              </a:solidFill>
            </a:endParaRPr>
          </a:p>
        </p:txBody>
      </p:sp>
      <p:sp>
        <p:nvSpPr>
          <p:cNvPr id="13" name="円形吹き出し 12"/>
          <p:cNvSpPr/>
          <p:nvPr/>
        </p:nvSpPr>
        <p:spPr>
          <a:xfrm>
            <a:off x="8643029" y="4923214"/>
            <a:ext cx="2904536" cy="1368249"/>
          </a:xfrm>
          <a:prstGeom prst="wedgeEllipseCallout">
            <a:avLst>
              <a:gd name="adj1" fmla="val -91864"/>
              <a:gd name="adj2" fmla="val -1674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ゆっくり入れない。疲れるだけだ。</a:t>
            </a:r>
          </a:p>
        </p:txBody>
      </p:sp>
      <p:sp>
        <p:nvSpPr>
          <p:cNvPr id="15" name="円形吹き出し 14"/>
          <p:cNvSpPr/>
          <p:nvPr/>
        </p:nvSpPr>
        <p:spPr>
          <a:xfrm>
            <a:off x="1319349" y="5542387"/>
            <a:ext cx="2798310" cy="1119382"/>
          </a:xfrm>
          <a:prstGeom prst="wedgeEllipseCallout">
            <a:avLst>
              <a:gd name="adj1" fmla="val 73108"/>
              <a:gd name="adj2" fmla="val -7972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怠いし面倒だな</a:t>
            </a:r>
          </a:p>
        </p:txBody>
      </p:sp>
      <p:sp>
        <p:nvSpPr>
          <p:cNvPr id="14" name="円形吹き出し 13"/>
          <p:cNvSpPr/>
          <p:nvPr/>
        </p:nvSpPr>
        <p:spPr>
          <a:xfrm>
            <a:off x="2673799" y="1350508"/>
            <a:ext cx="2286000" cy="1078086"/>
          </a:xfrm>
          <a:prstGeom prst="wedgeEllipseCallout">
            <a:avLst>
              <a:gd name="adj1" fmla="val 55167"/>
              <a:gd name="adj2" fmla="val 14489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痛いし苦しい</a:t>
            </a:r>
          </a:p>
        </p:txBody>
      </p:sp>
    </p:spTree>
    <p:extLst>
      <p:ext uri="{BB962C8B-B14F-4D97-AF65-F5344CB8AC3E}">
        <p14:creationId xmlns:p14="http://schemas.microsoft.com/office/powerpoint/2010/main" val="3016351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入浴拒否の</a:t>
            </a:r>
            <a:r>
              <a:rPr lang="ja-JP" altLang="en-US" dirty="0"/>
              <a:t>対応</a:t>
            </a:r>
            <a:endParaRPr kumimoji="1" lang="ja-JP" altLang="en-US" dirty="0"/>
          </a:p>
        </p:txBody>
      </p:sp>
      <p:sp>
        <p:nvSpPr>
          <p:cNvPr id="4" name="コンテンツ プレースホルダー 3"/>
          <p:cNvSpPr>
            <a:spLocks noGrp="1"/>
          </p:cNvSpPr>
          <p:nvPr>
            <p:ph idx="1"/>
          </p:nvPr>
        </p:nvSpPr>
        <p:spPr>
          <a:xfrm>
            <a:off x="432000" y="1512000"/>
            <a:ext cx="11328000" cy="4423820"/>
          </a:xfrm>
        </p:spPr>
        <p:txBody>
          <a:bodyPr/>
          <a:lstStyle/>
          <a:p>
            <a:r>
              <a:rPr lang="ja-JP" altLang="en-US" sz="2400" dirty="0"/>
              <a:t>身体的な苦痛を除去する</a:t>
            </a:r>
            <a:endParaRPr lang="en-US" altLang="ja-JP" sz="2400" dirty="0"/>
          </a:p>
          <a:p>
            <a:r>
              <a:rPr lang="ja-JP" altLang="en-US" sz="2400" dirty="0"/>
              <a:t>チームで対応</a:t>
            </a:r>
            <a:endParaRPr lang="en-US" altLang="ja-JP" sz="2400" dirty="0"/>
          </a:p>
          <a:p>
            <a:r>
              <a:rPr kumimoji="1" lang="ja-JP" altLang="en-US" sz="2400" dirty="0"/>
              <a:t>強制しない、拒否の時はまずは受け止める</a:t>
            </a:r>
            <a:endParaRPr kumimoji="1" lang="en-US" altLang="ja-JP" sz="2400" dirty="0"/>
          </a:p>
          <a:p>
            <a:r>
              <a:rPr kumimoji="1" lang="ja-JP" altLang="en-US" sz="2400" dirty="0"/>
              <a:t>拒否がある時は時間をあけて再度誘う</a:t>
            </a:r>
            <a:endParaRPr kumimoji="1" lang="en-US" altLang="ja-JP" sz="2400" dirty="0"/>
          </a:p>
          <a:p>
            <a:r>
              <a:rPr lang="ja-JP" altLang="en-US" sz="2400" dirty="0"/>
              <a:t>時間を変更してみる</a:t>
            </a:r>
            <a:endParaRPr kumimoji="1" lang="en-US" altLang="ja-JP" sz="2400" dirty="0"/>
          </a:p>
          <a:p>
            <a:r>
              <a:rPr lang="ja-JP" altLang="en-US" sz="2400" dirty="0"/>
              <a:t>拒否の理由を尋ねる</a:t>
            </a:r>
            <a:endParaRPr lang="en-US" altLang="ja-JP" sz="2400" dirty="0"/>
          </a:p>
          <a:p>
            <a:r>
              <a:rPr lang="ja-JP" altLang="en-US" sz="2400" dirty="0"/>
              <a:t>生活習慣を知る</a:t>
            </a:r>
            <a:endParaRPr lang="en-US" altLang="ja-JP" sz="2400" dirty="0"/>
          </a:p>
          <a:p>
            <a:r>
              <a:rPr lang="ja-JP" altLang="en-US" sz="2400" dirty="0"/>
              <a:t>入浴時を嫌な体験としないようにする。快の気持ちを共有する</a:t>
            </a:r>
            <a:endParaRPr lang="en-US" altLang="ja-JP" sz="2400" dirty="0"/>
          </a:p>
          <a:p>
            <a:r>
              <a:rPr lang="ja-JP" altLang="en-US" sz="2400" dirty="0"/>
              <a:t>入浴の誘い方の工夫や声掛け</a:t>
            </a:r>
            <a:endParaRPr lang="en-US" altLang="ja-JP" sz="2400" dirty="0"/>
          </a:p>
          <a:p>
            <a:pPr marL="0" indent="0">
              <a:buNone/>
            </a:pPr>
            <a:r>
              <a:rPr lang="ja-JP" altLang="en-US" sz="2400" dirty="0"/>
              <a:t>　　　　　　　入浴をイメージするような声かけ　ポジティブな声掛け</a:t>
            </a:r>
            <a:endParaRPr lang="en-US" altLang="ja-JP" sz="2400" dirty="0"/>
          </a:p>
          <a:p>
            <a:pPr marL="0" indent="0">
              <a:buNone/>
            </a:pPr>
            <a:r>
              <a:rPr lang="ja-JP" altLang="en-US" sz="2400" dirty="0"/>
              <a:t>　　　　　　　　　　　　　　　</a:t>
            </a:r>
            <a:endParaRPr lang="en-US" altLang="ja-JP" sz="2400" dirty="0"/>
          </a:p>
          <a:p>
            <a:pPr marL="0" indent="0">
              <a:buNone/>
            </a:pPr>
            <a:r>
              <a:rPr lang="ja-JP" altLang="en-US" dirty="0"/>
              <a:t>　　　　　　　　</a:t>
            </a:r>
            <a:endParaRPr lang="en-US" altLang="ja-JP" dirty="0"/>
          </a:p>
          <a:p>
            <a:endParaRPr lang="en-US" altLang="ja-JP" dirty="0"/>
          </a:p>
          <a:p>
            <a:endParaRPr lang="en-US" altLang="ja-JP" dirty="0"/>
          </a:p>
          <a:p>
            <a:endParaRPr lang="en-US" altLang="ja-JP" dirty="0"/>
          </a:p>
          <a:p>
            <a:endParaRPr kumimoji="1" lang="ja-JP" altLang="en-US" dirty="0"/>
          </a:p>
        </p:txBody>
      </p:sp>
      <p:sp>
        <p:nvSpPr>
          <p:cNvPr id="6" name="スライド番号プレースホルダー 5"/>
          <p:cNvSpPr>
            <a:spLocks noGrp="1"/>
          </p:cNvSpPr>
          <p:nvPr>
            <p:ph type="sldNum" sz="quarter" idx="33"/>
          </p:nvPr>
        </p:nvSpPr>
        <p:spPr/>
        <p:txBody>
          <a:bodyPr/>
          <a:lstStyle/>
          <a:p>
            <a:pPr rtl="0"/>
            <a:fld id="{19B51A1E-902D-48AF-9020-955120F399B6}" type="slidenum">
              <a:rPr lang="en-US" altLang="ja-JP" noProof="0" smtClean="0"/>
              <a:pPr rtl="0"/>
              <a:t>6</a:t>
            </a:fld>
            <a:endParaRPr lang="ja-JP" altLang="en-US" noProof="0" dirty="0"/>
          </a:p>
        </p:txBody>
      </p:sp>
      <p:pic>
        <p:nvPicPr>
          <p:cNvPr id="7" name="Picture 2" descr="みさと健和病院　みさと健和クリニッ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9093" y="6371351"/>
            <a:ext cx="1960907" cy="42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793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夜間不眠について</a:t>
            </a:r>
          </a:p>
        </p:txBody>
      </p:sp>
      <p:sp>
        <p:nvSpPr>
          <p:cNvPr id="3" name="テキスト プレースホルダー 2"/>
          <p:cNvSpPr>
            <a:spLocks noGrp="1"/>
          </p:cNvSpPr>
          <p:nvPr>
            <p:ph type="body" sz="quarter" idx="32"/>
          </p:nvPr>
        </p:nvSpPr>
        <p:spPr/>
        <p:txBody>
          <a:bodyPr/>
          <a:lstStyle/>
          <a:p>
            <a:endParaRPr lang="ja-JP" altLang="en-US" sz="2400" dirty="0"/>
          </a:p>
          <a:p>
            <a:endParaRPr kumimoji="1" lang="ja-JP" altLang="en-US" dirty="0"/>
          </a:p>
        </p:txBody>
      </p:sp>
      <p:sp>
        <p:nvSpPr>
          <p:cNvPr id="6" name="スライド番号プレースホルダー 5"/>
          <p:cNvSpPr>
            <a:spLocks noGrp="1"/>
          </p:cNvSpPr>
          <p:nvPr>
            <p:ph type="sldNum" sz="quarter" idx="33"/>
          </p:nvPr>
        </p:nvSpPr>
        <p:spPr/>
        <p:txBody>
          <a:bodyPr/>
          <a:lstStyle/>
          <a:p>
            <a:pPr rtl="0"/>
            <a:fld id="{19B51A1E-902D-48AF-9020-955120F399B6}" type="slidenum">
              <a:rPr lang="en-US" altLang="ja-JP" noProof="0" smtClean="0"/>
              <a:pPr rtl="0"/>
              <a:t>7</a:t>
            </a:fld>
            <a:endParaRPr lang="ja-JP" altLang="en-US" noProof="0" dirty="0"/>
          </a:p>
        </p:txBody>
      </p:sp>
      <p:sp>
        <p:nvSpPr>
          <p:cNvPr id="9" name="コンテンツ プレースホルダー 8"/>
          <p:cNvSpPr>
            <a:spLocks noGrp="1"/>
          </p:cNvSpPr>
          <p:nvPr>
            <p:ph idx="1"/>
          </p:nvPr>
        </p:nvSpPr>
        <p:spPr>
          <a:xfrm>
            <a:off x="431800" y="1432345"/>
            <a:ext cx="8197582" cy="4137002"/>
          </a:xfrm>
        </p:spPr>
        <p:txBody>
          <a:bodyPr/>
          <a:lstStyle/>
          <a:p>
            <a:pPr marL="0" indent="0">
              <a:buNone/>
            </a:pPr>
            <a:r>
              <a:rPr lang="ja-JP" altLang="en-US" sz="2800" dirty="0"/>
              <a:t>夜間の不眠</a:t>
            </a:r>
            <a:endParaRPr lang="en-US" altLang="ja-JP" sz="2800" dirty="0"/>
          </a:p>
          <a:p>
            <a:pPr marL="0" indent="0">
              <a:buNone/>
            </a:pPr>
            <a:r>
              <a:rPr kumimoji="1" lang="ja-JP" altLang="en-US" dirty="0"/>
              <a:t>　　</a:t>
            </a:r>
            <a:r>
              <a:rPr kumimoji="1" lang="ja-JP" altLang="en-US" sz="2400" dirty="0">
                <a:solidFill>
                  <a:schemeClr val="accent5">
                    <a:lumMod val="75000"/>
                    <a:lumOff val="25000"/>
                  </a:schemeClr>
                </a:solidFill>
              </a:rPr>
              <a:t>入眠困難　</a:t>
            </a:r>
            <a:r>
              <a:rPr lang="ja-JP" altLang="en-US" sz="2400" dirty="0">
                <a:solidFill>
                  <a:schemeClr val="accent5">
                    <a:lumMod val="75000"/>
                    <a:lumOff val="25000"/>
                  </a:schemeClr>
                </a:solidFill>
              </a:rPr>
              <a:t>中途覚醒　</a:t>
            </a:r>
            <a:r>
              <a:rPr kumimoji="1" lang="ja-JP" altLang="en-US" sz="2400" dirty="0">
                <a:solidFill>
                  <a:schemeClr val="accent5">
                    <a:lumMod val="75000"/>
                    <a:lumOff val="25000"/>
                  </a:schemeClr>
                </a:solidFill>
              </a:rPr>
              <a:t>早朝覚醒</a:t>
            </a:r>
            <a:r>
              <a:rPr lang="ja-JP" altLang="en-US" sz="2400" dirty="0">
                <a:solidFill>
                  <a:schemeClr val="accent5">
                    <a:lumMod val="75000"/>
                    <a:lumOff val="25000"/>
                  </a:schemeClr>
                </a:solidFill>
              </a:rPr>
              <a:t>　熟眠障害など</a:t>
            </a:r>
            <a:endParaRPr lang="en-US" altLang="ja-JP" sz="2400" dirty="0">
              <a:solidFill>
                <a:schemeClr val="accent5">
                  <a:lumMod val="75000"/>
                  <a:lumOff val="25000"/>
                </a:schemeClr>
              </a:solidFill>
            </a:endParaRPr>
          </a:p>
          <a:p>
            <a:pPr marL="0" indent="0">
              <a:buNone/>
            </a:pPr>
            <a:r>
              <a:rPr lang="ja-JP" altLang="en-US" sz="2800" dirty="0"/>
              <a:t>昼夜逆転</a:t>
            </a:r>
            <a:endParaRPr lang="en-US" altLang="ja-JP" sz="2800" dirty="0"/>
          </a:p>
          <a:p>
            <a:pPr marL="0" indent="0">
              <a:buNone/>
            </a:pPr>
            <a:r>
              <a:rPr lang="ja-JP" altLang="en-US" dirty="0"/>
              <a:t>　　</a:t>
            </a:r>
            <a:r>
              <a:rPr lang="ja-JP" altLang="en-US" sz="2400" dirty="0">
                <a:solidFill>
                  <a:schemeClr val="accent5">
                    <a:lumMod val="75000"/>
                    <a:lumOff val="25000"/>
                  </a:schemeClr>
                </a:solidFill>
              </a:rPr>
              <a:t>睡眠覚醒リズム障害</a:t>
            </a:r>
            <a:endParaRPr lang="en-US" altLang="ja-JP" sz="2400" dirty="0">
              <a:solidFill>
                <a:schemeClr val="accent5">
                  <a:lumMod val="75000"/>
                  <a:lumOff val="25000"/>
                </a:schemeClr>
              </a:solidFill>
            </a:endParaRPr>
          </a:p>
          <a:p>
            <a:pPr marL="0" indent="0">
              <a:buNone/>
            </a:pPr>
            <a:r>
              <a:rPr lang="ja-JP" altLang="en-US" sz="2800" dirty="0"/>
              <a:t>その他問題になる睡眠状況</a:t>
            </a:r>
            <a:endParaRPr lang="en-US" altLang="ja-JP" sz="2800" dirty="0"/>
          </a:p>
          <a:p>
            <a:pPr marL="0" indent="0">
              <a:buNone/>
            </a:pPr>
            <a:r>
              <a:rPr lang="ja-JP" altLang="en-US" sz="2400" dirty="0"/>
              <a:t>　　</a:t>
            </a:r>
            <a:r>
              <a:rPr lang="ja-JP" altLang="en-US" sz="2400" dirty="0">
                <a:solidFill>
                  <a:schemeClr val="accent5">
                    <a:lumMod val="75000"/>
                    <a:lumOff val="25000"/>
                  </a:schemeClr>
                </a:solidFill>
              </a:rPr>
              <a:t>昼間の眠気　過眠など</a:t>
            </a:r>
            <a:endParaRPr lang="en-US" altLang="ja-JP" sz="2400" dirty="0">
              <a:solidFill>
                <a:schemeClr val="accent5">
                  <a:lumMod val="75000"/>
                  <a:lumOff val="25000"/>
                </a:schemeClr>
              </a:solidFill>
            </a:endParaRPr>
          </a:p>
          <a:p>
            <a:pPr marL="0" indent="0">
              <a:buNone/>
            </a:pPr>
            <a:r>
              <a:rPr lang="ja-JP" altLang="en-US" sz="2800" dirty="0"/>
              <a:t>睡眠に随伴する症状</a:t>
            </a:r>
            <a:endParaRPr lang="en-US" altLang="ja-JP" sz="2800" dirty="0"/>
          </a:p>
          <a:p>
            <a:pPr marL="0" indent="0">
              <a:buNone/>
            </a:pPr>
            <a:r>
              <a:rPr lang="ja-JP" altLang="en-US" sz="2400" dirty="0"/>
              <a:t>　　</a:t>
            </a:r>
            <a:r>
              <a:rPr lang="ja-JP" altLang="en-US" sz="2400" dirty="0">
                <a:solidFill>
                  <a:schemeClr val="accent5">
                    <a:lumMod val="75000"/>
                    <a:lumOff val="25000"/>
                  </a:schemeClr>
                </a:solidFill>
              </a:rPr>
              <a:t>レム睡眠障害、睡眠時無呼吸症候群、むずむず脚症候群など</a:t>
            </a:r>
            <a:endParaRPr lang="en-US" altLang="ja-JP" sz="2400" dirty="0">
              <a:solidFill>
                <a:schemeClr val="accent5">
                  <a:lumMod val="75000"/>
                  <a:lumOff val="25000"/>
                </a:schemeClr>
              </a:solidFill>
            </a:endParaRPr>
          </a:p>
          <a:p>
            <a:pPr marL="0" indent="0">
              <a:buNone/>
            </a:pPr>
            <a:endParaRPr lang="en-US" altLang="ja-JP" sz="2400" dirty="0">
              <a:solidFill>
                <a:schemeClr val="accent5">
                  <a:lumMod val="75000"/>
                  <a:lumOff val="25000"/>
                </a:schemeClr>
              </a:solidFill>
            </a:endParaRPr>
          </a:p>
          <a:p>
            <a:pPr marL="0" indent="0">
              <a:buNone/>
            </a:pPr>
            <a:endParaRPr lang="en-US" altLang="ja-JP" dirty="0"/>
          </a:p>
        </p:txBody>
      </p:sp>
      <p:pic>
        <p:nvPicPr>
          <p:cNvPr id="11" name="Picture 2" descr="みさと健和病院　みさと健和クリニッ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9093" y="6230983"/>
            <a:ext cx="1960907" cy="560936"/>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descr="挿絵 が含まれている画像&#10;&#10;自動的に生成された説明">
            <a:extLst>
              <a:ext uri="{FF2B5EF4-FFF2-40B4-BE49-F238E27FC236}">
                <a16:creationId xmlns:a16="http://schemas.microsoft.com/office/drawing/2014/main" id="{751A7A45-E7CB-4C6F-B16D-DEE5529750ED}"/>
              </a:ext>
            </a:extLst>
          </p:cNvPr>
          <p:cNvPicPr>
            <a:picLocks noChangeAspect="1"/>
          </p:cNvPicPr>
          <p:nvPr/>
        </p:nvPicPr>
        <p:blipFill>
          <a:blip r:embed="rId3"/>
          <a:stretch>
            <a:fillRect/>
          </a:stretch>
        </p:blipFill>
        <p:spPr>
          <a:xfrm>
            <a:off x="9695131" y="4074862"/>
            <a:ext cx="1762382" cy="1993806"/>
          </a:xfrm>
          <a:prstGeom prst="rect">
            <a:avLst/>
          </a:prstGeom>
        </p:spPr>
      </p:pic>
      <p:sp>
        <p:nvSpPr>
          <p:cNvPr id="16" name="思考の吹き出し: 雲形 15">
            <a:extLst>
              <a:ext uri="{FF2B5EF4-FFF2-40B4-BE49-F238E27FC236}">
                <a16:creationId xmlns:a16="http://schemas.microsoft.com/office/drawing/2014/main" id="{146417AC-7D0B-47E8-ADF9-48D2498E7814}"/>
              </a:ext>
            </a:extLst>
          </p:cNvPr>
          <p:cNvSpPr/>
          <p:nvPr/>
        </p:nvSpPr>
        <p:spPr>
          <a:xfrm>
            <a:off x="6946800" y="339634"/>
            <a:ext cx="5029200" cy="3161212"/>
          </a:xfrm>
          <a:prstGeom prst="cloudCallout">
            <a:avLst>
              <a:gd name="adj1" fmla="val 9077"/>
              <a:gd name="adj2" fmla="val 8888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寝たきり」「寝たきり老人」って英語で言うと ...">
            <a:extLst>
              <a:ext uri="{FF2B5EF4-FFF2-40B4-BE49-F238E27FC236}">
                <a16:creationId xmlns:a16="http://schemas.microsoft.com/office/drawing/2014/main" id="{D1370275-1B0F-4103-B900-5172370F37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1358" y="1188000"/>
            <a:ext cx="1762383" cy="1470224"/>
          </a:xfrm>
          <a:prstGeom prst="rect">
            <a:avLst/>
          </a:prstGeom>
        </p:spPr>
      </p:pic>
      <p:pic>
        <p:nvPicPr>
          <p:cNvPr id="18" name="図 17">
            <a:extLst>
              <a:ext uri="{FF2B5EF4-FFF2-40B4-BE49-F238E27FC236}">
                <a16:creationId xmlns:a16="http://schemas.microsoft.com/office/drawing/2014/main" id="{A38BDFFF-10DB-4DEF-A99C-EC146E293430}"/>
              </a:ext>
            </a:extLst>
          </p:cNvPr>
          <p:cNvPicPr>
            <a:picLocks noChangeAspect="1"/>
          </p:cNvPicPr>
          <p:nvPr/>
        </p:nvPicPr>
        <p:blipFill>
          <a:blip r:embed="rId5"/>
          <a:stretch>
            <a:fillRect/>
          </a:stretch>
        </p:blipFill>
        <p:spPr>
          <a:xfrm>
            <a:off x="9826935" y="1188000"/>
            <a:ext cx="1403040" cy="1398094"/>
          </a:xfrm>
          <a:prstGeom prst="rect">
            <a:avLst/>
          </a:prstGeom>
          <a:solidFill>
            <a:schemeClr val="bg1"/>
          </a:solidFill>
        </p:spPr>
      </p:pic>
      <p:sp>
        <p:nvSpPr>
          <p:cNvPr id="19" name="テキスト ボックス 18">
            <a:extLst>
              <a:ext uri="{FF2B5EF4-FFF2-40B4-BE49-F238E27FC236}">
                <a16:creationId xmlns:a16="http://schemas.microsoft.com/office/drawing/2014/main" id="{E0E236D5-3D61-4B4A-968B-B32170A2A1CF}"/>
              </a:ext>
            </a:extLst>
          </p:cNvPr>
          <p:cNvSpPr txBox="1"/>
          <p:nvPr/>
        </p:nvSpPr>
        <p:spPr>
          <a:xfrm>
            <a:off x="8309643" y="2616942"/>
            <a:ext cx="2747207" cy="369332"/>
          </a:xfrm>
          <a:prstGeom prst="rect">
            <a:avLst/>
          </a:prstGeom>
          <a:noFill/>
        </p:spPr>
        <p:txBody>
          <a:bodyPr wrap="square" rtlCol="0">
            <a:spAutoFit/>
          </a:bodyPr>
          <a:lstStyle/>
          <a:p>
            <a:r>
              <a:rPr kumimoji="1" lang="ja-JP" altLang="en-US" dirty="0"/>
              <a:t>昼は寝て夜になると元気</a:t>
            </a:r>
          </a:p>
        </p:txBody>
      </p:sp>
      <p:sp>
        <p:nvSpPr>
          <p:cNvPr id="20" name="テキスト ボックス 19">
            <a:extLst>
              <a:ext uri="{FF2B5EF4-FFF2-40B4-BE49-F238E27FC236}">
                <a16:creationId xmlns:a16="http://schemas.microsoft.com/office/drawing/2014/main" id="{6D2BD13C-671C-4540-A57B-30631DC5BCE8}"/>
              </a:ext>
            </a:extLst>
          </p:cNvPr>
          <p:cNvSpPr txBox="1"/>
          <p:nvPr/>
        </p:nvSpPr>
        <p:spPr>
          <a:xfrm>
            <a:off x="8251375" y="808637"/>
            <a:ext cx="605757" cy="461665"/>
          </a:xfrm>
          <a:prstGeom prst="rect">
            <a:avLst/>
          </a:prstGeom>
          <a:noFill/>
        </p:spPr>
        <p:txBody>
          <a:bodyPr wrap="square" rtlCol="0">
            <a:spAutoFit/>
          </a:bodyPr>
          <a:lstStyle/>
          <a:p>
            <a:r>
              <a:rPr kumimoji="1" lang="ja-JP" altLang="en-US" sz="2400" dirty="0"/>
              <a:t>昼</a:t>
            </a:r>
          </a:p>
        </p:txBody>
      </p:sp>
      <p:sp>
        <p:nvSpPr>
          <p:cNvPr id="21" name="テキスト ボックス 20">
            <a:extLst>
              <a:ext uri="{FF2B5EF4-FFF2-40B4-BE49-F238E27FC236}">
                <a16:creationId xmlns:a16="http://schemas.microsoft.com/office/drawing/2014/main" id="{99908656-AE61-40E8-8601-02EE8C3F937A}"/>
              </a:ext>
            </a:extLst>
          </p:cNvPr>
          <p:cNvSpPr txBox="1"/>
          <p:nvPr/>
        </p:nvSpPr>
        <p:spPr>
          <a:xfrm>
            <a:off x="10337006" y="753415"/>
            <a:ext cx="478632" cy="461665"/>
          </a:xfrm>
          <a:prstGeom prst="rect">
            <a:avLst/>
          </a:prstGeom>
          <a:noFill/>
        </p:spPr>
        <p:txBody>
          <a:bodyPr wrap="square" rtlCol="0">
            <a:spAutoFit/>
          </a:bodyPr>
          <a:lstStyle/>
          <a:p>
            <a:r>
              <a:rPr kumimoji="1" lang="ja-JP" altLang="en-US" sz="2400" dirty="0"/>
              <a:t>夜</a:t>
            </a:r>
          </a:p>
        </p:txBody>
      </p:sp>
    </p:spTree>
    <p:extLst>
      <p:ext uri="{BB962C8B-B14F-4D97-AF65-F5344CB8AC3E}">
        <p14:creationId xmlns:p14="http://schemas.microsoft.com/office/powerpoint/2010/main" val="2568098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不眠なのは</a:t>
            </a:r>
            <a:r>
              <a:rPr lang="ja-JP" altLang="en-US" dirty="0" err="1"/>
              <a:t>なぜだろうを</a:t>
            </a:r>
            <a:r>
              <a:rPr lang="ja-JP" altLang="en-US" dirty="0"/>
              <a:t>考えてみる</a:t>
            </a:r>
            <a:endParaRPr kumimoji="1" lang="ja-JP" altLang="en-US" dirty="0"/>
          </a:p>
        </p:txBody>
      </p:sp>
      <p:sp>
        <p:nvSpPr>
          <p:cNvPr id="4" name="コンテンツ プレースホルダー 3"/>
          <p:cNvSpPr>
            <a:spLocks noGrp="1"/>
          </p:cNvSpPr>
          <p:nvPr>
            <p:ph idx="1"/>
          </p:nvPr>
        </p:nvSpPr>
        <p:spPr>
          <a:xfrm>
            <a:off x="996287" y="1137689"/>
            <a:ext cx="7633827" cy="5028441"/>
          </a:xfrm>
        </p:spPr>
        <p:txBody>
          <a:bodyPr/>
          <a:lstStyle/>
          <a:p>
            <a:r>
              <a:rPr kumimoji="1" lang="ja-JP" altLang="en-US" sz="2800" dirty="0"/>
              <a:t>本人の自覚を尋ねる</a:t>
            </a:r>
            <a:endParaRPr kumimoji="1" lang="en-US" altLang="ja-JP" sz="2800" dirty="0"/>
          </a:p>
          <a:p>
            <a:r>
              <a:rPr lang="ja-JP" altLang="en-US" sz="2800" dirty="0"/>
              <a:t>せん妄評価</a:t>
            </a:r>
            <a:endParaRPr lang="en-US" altLang="ja-JP" sz="2800" dirty="0"/>
          </a:p>
          <a:p>
            <a:r>
              <a:rPr lang="ja-JP" altLang="en-US" sz="2800" dirty="0"/>
              <a:t>薬剤の影響の評価</a:t>
            </a:r>
            <a:endParaRPr lang="en-US" altLang="ja-JP" sz="2800" dirty="0"/>
          </a:p>
          <a:p>
            <a:r>
              <a:rPr lang="ja-JP" altLang="en-US" sz="2800" dirty="0"/>
              <a:t>嗜好品の把握（飲酒、喫煙、カフェインなど）　</a:t>
            </a:r>
            <a:endParaRPr lang="en-US" altLang="ja-JP" sz="2800" dirty="0"/>
          </a:p>
          <a:p>
            <a:r>
              <a:rPr kumimoji="1" lang="ja-JP" altLang="en-US" sz="2800" dirty="0"/>
              <a:t>日中の活動の様子</a:t>
            </a:r>
            <a:endParaRPr kumimoji="1" lang="en-US" altLang="ja-JP" sz="2800" dirty="0"/>
          </a:p>
          <a:p>
            <a:r>
              <a:rPr lang="ja-JP" altLang="en-US" sz="2800" dirty="0"/>
              <a:t>睡眠環境のチェック</a:t>
            </a:r>
            <a:endParaRPr lang="en-US" altLang="ja-JP" sz="2800" dirty="0"/>
          </a:p>
          <a:p>
            <a:r>
              <a:rPr lang="ja-JP" altLang="en-US" sz="2800" dirty="0"/>
              <a:t>睡眠パターンを知る</a:t>
            </a:r>
            <a:endParaRPr lang="en-US" altLang="ja-JP" sz="2800" dirty="0"/>
          </a:p>
          <a:p>
            <a:r>
              <a:rPr lang="ja-JP" altLang="en-US" sz="2800" dirty="0"/>
              <a:t>身体的な苦痛の有無</a:t>
            </a:r>
            <a:endParaRPr lang="en-US" altLang="ja-JP" sz="2800" dirty="0"/>
          </a:p>
          <a:p>
            <a:r>
              <a:rPr lang="ja-JP" altLang="en-US" sz="2800" dirty="0"/>
              <a:t>排泄状況</a:t>
            </a:r>
            <a:endParaRPr lang="en-US" altLang="ja-JP" sz="2800" dirty="0"/>
          </a:p>
          <a:p>
            <a:r>
              <a:rPr lang="ja-JP" altLang="en-US" sz="2800" dirty="0"/>
              <a:t>四肢の抹消の冷感</a:t>
            </a:r>
            <a:endParaRPr lang="en-US" altLang="ja-JP" sz="2800" dirty="0"/>
          </a:p>
          <a:p>
            <a:endParaRPr lang="en-US" altLang="ja-JP" dirty="0"/>
          </a:p>
          <a:p>
            <a:endParaRPr lang="en-US" altLang="ja-JP" dirty="0"/>
          </a:p>
          <a:p>
            <a:endParaRPr lang="en-US" altLang="ja-JP" dirty="0"/>
          </a:p>
          <a:p>
            <a:endParaRPr kumimoji="1" lang="en-US" altLang="ja-JP" dirty="0"/>
          </a:p>
          <a:p>
            <a:endParaRPr kumimoji="1" lang="en-US" altLang="ja-JP" dirty="0"/>
          </a:p>
          <a:p>
            <a:endParaRPr kumimoji="1" lang="ja-JP" altLang="en-US" dirty="0"/>
          </a:p>
        </p:txBody>
      </p:sp>
      <p:sp>
        <p:nvSpPr>
          <p:cNvPr id="6" name="スライド番号プレースホルダー 5"/>
          <p:cNvSpPr>
            <a:spLocks noGrp="1"/>
          </p:cNvSpPr>
          <p:nvPr>
            <p:ph type="sldNum" sz="quarter" idx="33"/>
          </p:nvPr>
        </p:nvSpPr>
        <p:spPr/>
        <p:txBody>
          <a:bodyPr/>
          <a:lstStyle/>
          <a:p>
            <a:pPr rtl="0"/>
            <a:fld id="{19B51A1E-902D-48AF-9020-955120F399B6}" type="slidenum">
              <a:rPr lang="en-US" altLang="ja-JP" noProof="0" smtClean="0"/>
              <a:pPr rtl="0"/>
              <a:t>8</a:t>
            </a:fld>
            <a:endParaRPr lang="ja-JP" altLang="en-US" noProof="0" dirty="0"/>
          </a:p>
        </p:txBody>
      </p:sp>
      <p:pic>
        <p:nvPicPr>
          <p:cNvPr id="8" name="コンテンツ プレースホルダー 8">
            <a:extLst>
              <a:ext uri="{FF2B5EF4-FFF2-40B4-BE49-F238E27FC236}">
                <a16:creationId xmlns:a16="http://schemas.microsoft.com/office/drawing/2014/main" id="{F61AE534-E750-4124-97FE-8825C7E8073F}"/>
              </a:ext>
            </a:extLst>
          </p:cNvPr>
          <p:cNvPicPr>
            <a:picLocks noChangeAspect="1"/>
          </p:cNvPicPr>
          <p:nvPr/>
        </p:nvPicPr>
        <p:blipFill>
          <a:blip r:embed="rId2"/>
          <a:stretch>
            <a:fillRect/>
          </a:stretch>
        </p:blipFill>
        <p:spPr>
          <a:xfrm>
            <a:off x="8680303" y="3278777"/>
            <a:ext cx="2796550" cy="2521132"/>
          </a:xfrm>
          <a:prstGeom prst="rect">
            <a:avLst/>
          </a:prstGeom>
        </p:spPr>
      </p:pic>
      <p:pic>
        <p:nvPicPr>
          <p:cNvPr id="7" name="Picture 2" descr="みさと健和病院　みさと健和クリニッ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9093" y="6166130"/>
            <a:ext cx="1960907" cy="625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23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睡眠パターンを知る方法</a:t>
            </a:r>
          </a:p>
        </p:txBody>
      </p:sp>
      <p:sp>
        <p:nvSpPr>
          <p:cNvPr id="3" name="テキスト プレースホルダー 2"/>
          <p:cNvSpPr>
            <a:spLocks noGrp="1"/>
          </p:cNvSpPr>
          <p:nvPr>
            <p:ph type="body" sz="quarter" idx="32"/>
          </p:nvPr>
        </p:nvSpPr>
        <p:spPr>
          <a:xfrm>
            <a:off x="432000" y="901452"/>
            <a:ext cx="11339513" cy="360000"/>
          </a:xfrm>
        </p:spPr>
        <p:txBody>
          <a:bodyPr/>
          <a:lstStyle/>
          <a:p>
            <a:r>
              <a:rPr kumimoji="1" lang="ja-JP" altLang="en-US" sz="2400" dirty="0"/>
              <a:t>活動・睡眠日誌</a:t>
            </a:r>
          </a:p>
        </p:txBody>
      </p:sp>
      <p:pic>
        <p:nvPicPr>
          <p:cNvPr id="8" name="コンテンツ プレースホルダー 7"/>
          <p:cNvPicPr>
            <a:picLocks noGrp="1" noChangeAspect="1"/>
          </p:cNvPicPr>
          <p:nvPr>
            <p:ph idx="1"/>
          </p:nvPr>
        </p:nvPicPr>
        <p:blipFill rotWithShape="1">
          <a:blip r:embed="rId2"/>
          <a:srcRect l="2788" t="9443" r="12763" b="24602"/>
          <a:stretch/>
        </p:blipFill>
        <p:spPr>
          <a:xfrm>
            <a:off x="1672046" y="1246193"/>
            <a:ext cx="9791431" cy="3095897"/>
          </a:xfrm>
          <a:prstGeom prst="rect">
            <a:avLst/>
          </a:prstGeom>
        </p:spPr>
      </p:pic>
      <p:sp>
        <p:nvSpPr>
          <p:cNvPr id="6" name="スライド番号プレースホルダー 5"/>
          <p:cNvSpPr>
            <a:spLocks noGrp="1"/>
          </p:cNvSpPr>
          <p:nvPr>
            <p:ph type="sldNum" sz="quarter" idx="33"/>
          </p:nvPr>
        </p:nvSpPr>
        <p:spPr/>
        <p:txBody>
          <a:bodyPr/>
          <a:lstStyle/>
          <a:p>
            <a:pPr rtl="0"/>
            <a:fld id="{19B51A1E-902D-48AF-9020-955120F399B6}" type="slidenum">
              <a:rPr lang="en-US" altLang="ja-JP" noProof="0" smtClean="0"/>
              <a:pPr rtl="0"/>
              <a:t>9</a:t>
            </a:fld>
            <a:endParaRPr lang="ja-JP" altLang="en-US" noProof="0" dirty="0"/>
          </a:p>
        </p:txBody>
      </p:sp>
      <p:pic>
        <p:nvPicPr>
          <p:cNvPr id="7" name="Picture 2" descr="みさと健和病院　みさと健和クリニッ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9093" y="6359918"/>
            <a:ext cx="1960907" cy="432001"/>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p:nvPicPr>
        <p:blipFill>
          <a:blip r:embed="rId4"/>
          <a:stretch>
            <a:fillRect/>
          </a:stretch>
        </p:blipFill>
        <p:spPr>
          <a:xfrm>
            <a:off x="1551483" y="9143998"/>
            <a:ext cx="9089034" cy="11440141"/>
          </a:xfrm>
          <a:prstGeom prst="rect">
            <a:avLst/>
          </a:prstGeom>
        </p:spPr>
      </p:pic>
      <p:pic>
        <p:nvPicPr>
          <p:cNvPr id="10" name="図 9"/>
          <p:cNvPicPr>
            <a:picLocks noChangeAspect="1"/>
          </p:cNvPicPr>
          <p:nvPr/>
        </p:nvPicPr>
        <p:blipFill rotWithShape="1">
          <a:blip r:embed="rId4"/>
          <a:srcRect l="4608" t="19138" r="12649" b="41592"/>
          <a:stretch/>
        </p:blipFill>
        <p:spPr>
          <a:xfrm>
            <a:off x="1952791" y="4345369"/>
            <a:ext cx="9510686" cy="2014549"/>
          </a:xfrm>
          <a:prstGeom prst="rect">
            <a:avLst/>
          </a:prstGeom>
        </p:spPr>
      </p:pic>
      <p:sp>
        <p:nvSpPr>
          <p:cNvPr id="11" name="正方形/長方形 10"/>
          <p:cNvSpPr/>
          <p:nvPr/>
        </p:nvSpPr>
        <p:spPr>
          <a:xfrm>
            <a:off x="8011715" y="1281694"/>
            <a:ext cx="3241831" cy="36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形吹き出し 11"/>
          <p:cNvSpPr/>
          <p:nvPr/>
        </p:nvSpPr>
        <p:spPr>
          <a:xfrm>
            <a:off x="8961120" y="530912"/>
            <a:ext cx="2656275" cy="1267097"/>
          </a:xfrm>
          <a:prstGeom prst="wedgeEllipseCallout">
            <a:avLst>
              <a:gd name="adj1" fmla="val -19840"/>
              <a:gd name="adj2" fmla="val 75901"/>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睡眠リズムが</a:t>
            </a:r>
            <a:endParaRPr kumimoji="1" lang="en-US" altLang="ja-JP" dirty="0">
              <a:solidFill>
                <a:schemeClr val="tx1"/>
              </a:solidFill>
            </a:endParaRPr>
          </a:p>
          <a:p>
            <a:pPr algn="ctr"/>
            <a:r>
              <a:rPr kumimoji="1" lang="ja-JP" altLang="en-US" dirty="0">
                <a:solidFill>
                  <a:schemeClr val="tx1"/>
                </a:solidFill>
              </a:rPr>
              <a:t>一定ではない</a:t>
            </a:r>
          </a:p>
        </p:txBody>
      </p:sp>
      <p:sp>
        <p:nvSpPr>
          <p:cNvPr id="13" name="円形吹き出し 12"/>
          <p:cNvSpPr/>
          <p:nvPr/>
        </p:nvSpPr>
        <p:spPr>
          <a:xfrm>
            <a:off x="4767943" y="661452"/>
            <a:ext cx="2149660" cy="1267097"/>
          </a:xfrm>
          <a:prstGeom prst="wedgeEllipseCallout">
            <a:avLst>
              <a:gd name="adj1" fmla="val 76744"/>
              <a:gd name="adj2" fmla="val 86212"/>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中途覚醒</a:t>
            </a:r>
          </a:p>
        </p:txBody>
      </p:sp>
      <p:sp>
        <p:nvSpPr>
          <p:cNvPr id="14" name="円形吹き出し 13"/>
          <p:cNvSpPr/>
          <p:nvPr/>
        </p:nvSpPr>
        <p:spPr>
          <a:xfrm>
            <a:off x="222069" y="3346829"/>
            <a:ext cx="2717075" cy="1267097"/>
          </a:xfrm>
          <a:prstGeom prst="wedgeEllipseCallout">
            <a:avLst>
              <a:gd name="adj1" fmla="val 93109"/>
              <a:gd name="adj2" fmla="val 10270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ベッドから離床。昼間の活動を充実させた</a:t>
            </a:r>
          </a:p>
        </p:txBody>
      </p:sp>
      <p:sp>
        <p:nvSpPr>
          <p:cNvPr id="15" name="円形吹き出し 14"/>
          <p:cNvSpPr/>
          <p:nvPr/>
        </p:nvSpPr>
        <p:spPr>
          <a:xfrm>
            <a:off x="222069" y="1470732"/>
            <a:ext cx="2500679" cy="1705212"/>
          </a:xfrm>
          <a:prstGeom prst="wedgeEllipseCallout">
            <a:avLst>
              <a:gd name="adj1" fmla="val 76011"/>
              <a:gd name="adj2" fmla="val 18708"/>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ベッドで横になっている時間が長い。うつらうつらしている</a:t>
            </a:r>
          </a:p>
        </p:txBody>
      </p:sp>
      <p:sp>
        <p:nvSpPr>
          <p:cNvPr id="16" name="円形吹き出し 15"/>
          <p:cNvSpPr/>
          <p:nvPr/>
        </p:nvSpPr>
        <p:spPr>
          <a:xfrm>
            <a:off x="126953" y="4831378"/>
            <a:ext cx="2907305" cy="1267097"/>
          </a:xfrm>
          <a:prstGeom prst="wedgeEllipseCallout">
            <a:avLst>
              <a:gd name="adj1" fmla="val 159587"/>
              <a:gd name="adj2" fmla="val 2641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薬剤の整理</a:t>
            </a:r>
            <a:endParaRPr kumimoji="1" lang="en-US" altLang="ja-JP" dirty="0">
              <a:solidFill>
                <a:schemeClr val="tx1"/>
              </a:solidFill>
            </a:endParaRPr>
          </a:p>
          <a:p>
            <a:pPr algn="ctr"/>
            <a:r>
              <a:rPr kumimoji="1" lang="ja-JP" altLang="en-US" dirty="0">
                <a:solidFill>
                  <a:schemeClr val="tx1"/>
                </a:solidFill>
              </a:rPr>
              <a:t>１種類の向精神薬</a:t>
            </a:r>
          </a:p>
        </p:txBody>
      </p:sp>
    </p:spTree>
    <p:extLst>
      <p:ext uri="{BB962C8B-B14F-4D97-AF65-F5344CB8AC3E}">
        <p14:creationId xmlns:p14="http://schemas.microsoft.com/office/powerpoint/2010/main" val="1978530854"/>
      </p:ext>
    </p:extLst>
  </p:cSld>
  <p:clrMapOvr>
    <a:masterClrMapping/>
  </p:clrMapOvr>
</p:sld>
</file>

<file path=ppt/theme/theme1.xml><?xml version="1.0" encoding="utf-8"?>
<a:theme xmlns:a="http://schemas.openxmlformats.org/drawingml/2006/main" name="Office テーマ">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6174_TF16411250" id="{F99C17F3-69C1-48F9-85EE-DF1D9E0559BE}" vid="{ADE71921-143F-4CF8-AD68-E977F19B48F3}"/>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2218FC-8412-44B9-9E82-D51F1F531141}">
  <ds:schemaRefs>
    <ds:schemaRef ds:uri="fb0879af-3eba-417a-a55a-ffe6dcd6ca77"/>
    <ds:schemaRef ds:uri="http://schemas.microsoft.com/office/infopath/2007/PartnerControls"/>
    <ds:schemaRef ds:uri="http://purl.org/dc/elements/1.1/"/>
    <ds:schemaRef ds:uri="http://schemas.microsoft.com/office/2006/metadata/properties"/>
    <ds:schemaRef ds:uri="http://purl.org/dc/terms/"/>
    <ds:schemaRef ds:uri="http://purl.org/dc/dcmitype/"/>
    <ds:schemaRef ds:uri="http://schemas.openxmlformats.org/package/2006/metadata/core-properties"/>
    <ds:schemaRef ds:uri="http://schemas.microsoft.com/office/2006/documentManagement/types"/>
    <ds:schemaRef ds:uri="6dc4bcd6-49db-4c07-9060-8acfc67cef9f"/>
    <ds:schemaRef ds:uri="http://schemas.microsoft.com/sharepoint/v3"/>
    <ds:schemaRef ds:uri="http://www.w3.org/XML/1998/namespace"/>
  </ds:schemaRefs>
</ds:datastoreItem>
</file>

<file path=customXml/itemProps2.xml><?xml version="1.0" encoding="utf-8"?>
<ds:datastoreItem xmlns:ds="http://schemas.openxmlformats.org/officeDocument/2006/customXml" ds:itemID="{3EA13E14-93A6-4341-AB87-A59B2D9E0065}">
  <ds:schemaRefs>
    <ds:schemaRef ds:uri="http://schemas.microsoft.com/sharepoint/v3/contenttype/forms"/>
  </ds:schemaRefs>
</ds:datastoreItem>
</file>

<file path=customXml/itemProps3.xml><?xml version="1.0" encoding="utf-8"?>
<ds:datastoreItem xmlns:ds="http://schemas.openxmlformats.org/officeDocument/2006/customXml" ds:itemID="{B64A4C9D-F801-4923-BC6D-E0006F512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明るい色のビジネス プレゼンテーション</Template>
  <TotalTime>0</TotalTime>
  <Words>1823</Words>
  <Application>Microsoft Office PowerPoint</Application>
  <PresentationFormat>ワイド画面</PresentationFormat>
  <Paragraphs>265</Paragraphs>
  <Slides>23</Slides>
  <Notes>4</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23</vt:i4>
      </vt:variant>
    </vt:vector>
  </HeadingPairs>
  <TitlesOfParts>
    <vt:vector size="27" baseType="lpstr">
      <vt:lpstr>Meiryo UI</vt:lpstr>
      <vt:lpstr>Arial</vt:lpstr>
      <vt:lpstr>Candara</vt:lpstr>
      <vt:lpstr>Office テーマ</vt:lpstr>
      <vt:lpstr>行動・心理症状（ＢＰＳＤ）の対応</vt:lpstr>
      <vt:lpstr>学習内容</vt:lpstr>
      <vt:lpstr>ＢＰＳＤはなぜ起きるのか</vt:lpstr>
      <vt:lpstr>入浴拒否について</vt:lpstr>
      <vt:lpstr>入浴拒否の本当の思い</vt:lpstr>
      <vt:lpstr>入浴拒否の対応</vt:lpstr>
      <vt:lpstr>夜間不眠について</vt:lpstr>
      <vt:lpstr>不眠なのはなぜだろうを考えてみる</vt:lpstr>
      <vt:lpstr>睡眠パターンを知る方法</vt:lpstr>
      <vt:lpstr>帰宅願望について</vt:lpstr>
      <vt:lpstr>帰宅願望はなぜ起こるかを考える</vt:lpstr>
      <vt:lpstr>帰宅願望の対応</vt:lpstr>
      <vt:lpstr>認知症の人とのコミュニケーションで起こりやすいこと</vt:lpstr>
      <vt:lpstr>コミュニケーションのずれから発生した感情、情動</vt:lpstr>
      <vt:lpstr>認知症の人を理解するには</vt:lpstr>
      <vt:lpstr>コミュニケーションの特徴</vt:lpstr>
      <vt:lpstr>よくある場面①</vt:lpstr>
      <vt:lpstr>よくある場面②</vt:lpstr>
      <vt:lpstr>よくある場面③</vt:lpstr>
      <vt:lpstr>こんな時どうしますか？</vt:lpstr>
      <vt:lpstr>まとめ</vt:lpstr>
      <vt:lpstr>引用・参考文献</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2020-01-31T10:22:47Z</dcterms:created>
  <dcterms:modified xsi:type="dcterms:W3CDTF">2020-02-06T02:00:51Z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